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5" r:id="rId3"/>
    <p:sldId id="294" r:id="rId4"/>
    <p:sldId id="288" r:id="rId5"/>
    <p:sldId id="276" r:id="rId6"/>
    <p:sldId id="277" r:id="rId7"/>
    <p:sldId id="278" r:id="rId8"/>
    <p:sldId id="280" r:id="rId9"/>
    <p:sldId id="281" r:id="rId10"/>
    <p:sldId id="282" r:id="rId11"/>
    <p:sldId id="284" r:id="rId12"/>
    <p:sldId id="283" r:id="rId13"/>
    <p:sldId id="261" r:id="rId14"/>
    <p:sldId id="297" r:id="rId15"/>
    <p:sldId id="289" r:id="rId16"/>
    <p:sldId id="285" r:id="rId17"/>
    <p:sldId id="286" r:id="rId18"/>
    <p:sldId id="296" r:id="rId19"/>
    <p:sldId id="295" r:id="rId20"/>
    <p:sldId id="263" r:id="rId21"/>
    <p:sldId id="290" r:id="rId22"/>
    <p:sldId id="291" r:id="rId23"/>
    <p:sldId id="292" r:id="rId24"/>
    <p:sldId id="293" r:id="rId25"/>
    <p:sldId id="265" r:id="rId26"/>
    <p:sldId id="266" r:id="rId27"/>
    <p:sldId id="267" r:id="rId28"/>
    <p:sldId id="268" r:id="rId29"/>
    <p:sldId id="273" r:id="rId30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9" autoAdjust="0"/>
    <p:restoredTop sz="94660"/>
  </p:normalViewPr>
  <p:slideViewPr>
    <p:cSldViewPr>
      <p:cViewPr varScale="1">
        <p:scale>
          <a:sx n="103" d="100"/>
          <a:sy n="103" d="100"/>
        </p:scale>
        <p:origin x="2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6C62520-4662-4AEC-8CC0-9115EF05E6F1}" type="datetimeFigureOut">
              <a:rPr lang="en-US"/>
              <a:pPr/>
              <a:t>8/4/2016</a:t>
            </a:fld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7C459C1-40A3-459D-8BFF-05AA30BCE7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10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6F7542D-67BD-4D12-94CF-CFA4ACD1AA5A}" type="datetimeFigureOut">
              <a:rPr lang="en-US"/>
              <a:pPr/>
              <a:t>8/4/2016</a:t>
            </a:fld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59526"/>
            <a:ext cx="5681980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02A9D6F-7691-4D2A-BB7B-4C35DA3E2B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70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62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56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06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60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5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91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82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92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34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15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6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837D0-02A2-4A95-8431-F3A8965D30A0}" type="datetimeFigureOut">
              <a:rPr lang="en-US"/>
              <a:pPr>
                <a:defRPr/>
              </a:pPr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E6B1E-93A2-4987-8A87-61CC27CB6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01890-B15C-4D45-B11B-F4F7E917781F}" type="datetimeFigureOut">
              <a:rPr lang="en-US"/>
              <a:pPr>
                <a:defRPr/>
              </a:pPr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D51D9-72CC-4BF9-A0AB-5D8D4198A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95095-B13A-4A9C-AA82-66D8EE512AD3}" type="datetimeFigureOut">
              <a:rPr lang="en-US"/>
              <a:pPr>
                <a:defRPr/>
              </a:pPr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62E10-1C16-4198-B35C-1E4D4F722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B664C-CCE8-4682-BD56-313FDDE6787A}" type="datetimeFigureOut">
              <a:rPr lang="en-US"/>
              <a:pPr>
                <a:defRPr/>
              </a:pPr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4675A-126E-448A-B40F-7BE50F9FB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10787-FBDF-4C5C-B5E4-903CB8E84A98}" type="datetimeFigureOut">
              <a:rPr lang="en-US"/>
              <a:pPr>
                <a:defRPr/>
              </a:pPr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DDC99-92BD-4C4C-9107-904762878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D45F9-E22F-46D6-B73D-43C6C0425857}" type="datetimeFigureOut">
              <a:rPr lang="en-US"/>
              <a:pPr>
                <a:defRPr/>
              </a:pPr>
              <a:t>8/4/2016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B6A5E-8E81-4F4A-A375-F74BD85EB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8992E-A777-4D78-BDA9-96DA0F59280A}" type="datetimeFigureOut">
              <a:rPr lang="en-US"/>
              <a:pPr>
                <a:defRPr/>
              </a:pPr>
              <a:t>8/4/2016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B72CF-BE8A-4C99-BA82-38F52FB5C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B9FC7-BAE5-4BC9-8554-CE030C278316}" type="datetimeFigureOut">
              <a:rPr lang="en-US"/>
              <a:pPr>
                <a:defRPr/>
              </a:pPr>
              <a:t>8/4/2016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04E2B-8346-4C71-A6DE-538303F0D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E0A44-46D2-4466-834E-775E2D5B3C40}" type="datetimeFigureOut">
              <a:rPr lang="en-US"/>
              <a:pPr>
                <a:defRPr/>
              </a:pPr>
              <a:t>8/4/2016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1D213-BA69-44E2-AAF2-5BE15CD6E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27598-42D3-40C6-B1F6-5DFD52749EA8}" type="datetimeFigureOut">
              <a:rPr lang="en-US"/>
              <a:pPr>
                <a:defRPr/>
              </a:pPr>
              <a:t>8/4/2016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EB19A-580B-498A-8BB9-3F31F524A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01614-1E84-490D-B560-04AB6CDA5FC7}" type="datetimeFigureOut">
              <a:rPr lang="en-US"/>
              <a:pPr>
                <a:defRPr/>
              </a:pPr>
              <a:t>8/4/2016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449A2-1B49-4D80-A52A-93DE507DA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03C678-EF59-4F46-8329-8BA39AD1D3DF}" type="datetimeFigureOut">
              <a:rPr lang="en-US"/>
              <a:pPr>
                <a:defRPr/>
              </a:pPr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753498-7941-4342-BAB7-9096AD0FB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hannel.nationalgeographic.com/the-truth-behind/videos/ancient-human-sacrifice/" TargetMode="External"/><Relationship Id="rId2" Type="http://schemas.openxmlformats.org/officeDocument/2006/relationships/hyperlink" Target="http://channel.nationalgeographic.com/the-truth-behind/videos/deadly-druid-ritual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channel.nationalgeographic.com/a-night-of-exploration/videos/a-window-on-anglo-saxon-life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The Anglo-Saxon Period</a:t>
            </a:r>
            <a:br>
              <a:rPr lang="en-US" dirty="0" smtClean="0"/>
            </a:br>
            <a:r>
              <a:rPr lang="en-US" dirty="0" smtClean="0"/>
              <a:t>449-1066 A. D.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057400"/>
            <a:ext cx="3055938" cy="459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curriculumcompanion.org/public/lite/holt/holt12/media/ho12_ch01_anglo_saxon_files/Slide00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curriculumcompanion.org/public/lite/holt/holt12/media/ho12_ch01_anglo_saxon_files/Slide00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Druids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1.  Ritual dances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2.  Human sacrifices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 3.  Stonehenge – used for religious rites having to do with lunar and solar cycles (some people believe)</a:t>
            </a:r>
          </a:p>
        </p:txBody>
      </p:sp>
      <p:sp>
        <p:nvSpPr>
          <p:cNvPr id="74754" name="AutoShape 2" descr="data:image/jpeg;base64,/9j/4AAQSkZJRgABAQAAAQABAAD/2wCEAAkGBhQSERQUExQUFRUVFBQXGBcYFxoXGhgXFRUVFBgXGBgXGyYeGBwjGRcXHy8gIycpLCwsFx8xNTAqNSYrLCkBCQoKDgwOGg8PGSwfHBwsKSksLCwsKikpLCksLCkpLCksLCwsKSwsLCwsLCwpKSwpKSwpLCksKSkpLCwpLCkpLP/AABEIAQMAwgMBIgACEQEDEQH/xAAbAAACAwEBAQAAAAAAAAAAAAAAAgEDBAUGB//EAEEQAAEDAgMEBwYEAwcFAQAAAAEAAhEDIQQSMQVBUWETcYGRocHwBiIysdHhFFJi8RVCgiNDU3KSorIWY5PC4oP/xAAaAQEBAQEBAQEAAAAAAAAAAAAAAQIDBAUG/8QAKREBAAMAAQMDAwQDAQAAAAAAAAECESEDEjEUQVEEE2EVInGRMoHRBf/aAAwDAQACEQMRAD8A+3IQhacwhCEAhCEAhCEAhCEAhEolEQhCERBUFMoQIQoTJSgUhIVYUhQVlVuCtcEhQUuCpeFocqnBFZ4QrIQg7qEIQ0IUKUNCFCENShChBMoUIRAhCEAhCEAoQoKASlSSlJQQkKYlKUClVlOSkJQI5VOCtcq3IEhCEIrsoUSiURKFEoQShCJQCEIQCEIQCEIQCgoUQgFCFBQQUpUpSgglKSmKQoFJSkqSkKBSkcmKrcUEShLKFnWnPbt/k7wUnbvCfBeQGIJSmuV8H9Qu+n6anw9m3b3+bw+qce0I4u9dq8T0pTNrlaj/ANC7PpqPct9ohxPcPqnG3gd57vuvDtru4p+nPH5/Va/ULHpqPb/x3me5T/G+fgvFDEH83rvTNxTuJ9di1+oSnpqvajbnPwVn8ebw8V4kYx3HxTDHH1+63H10p6er2n8fbw8Ufx9v5fELxv4/1P2R+O6x3LcfWynp6vZf9QN/Ke8KD7QM/K7w+q8eMeOfrqUnGN4+S3H1h6ar1/8A1FT/ACv7h9Uv/UdL9f8ApXk24hp0cO9P0h3Fa9WnpqvVD2ho8SP6T9FI29Q/xB2gjyXkTVd6KrdiHcCteq/DPpoe1G16J/vGf6gnGLYdHNPaCvBPxapOIC16mPhn035fRM44pSRxC+dHEcCQoOOcNKju8/VX1MJ6efl9DMcQkcF89O06g0qO71W/bNb87vmnqKp6eX0OEL5t/H6353IT7tT7KhtY/lPrqU9P2dqwtxDuBUjG8h3BfmO2X0O5uFfmmFcrAcVxA7gnbXHBTtk7m7pTxHf9kwrHl4/RYunB5eupMwt4juUw1tFYeim6cHeewnyWQP8A1D5KTV5/L6qGtQP6nd5UivzKx9N1Hu+qYVAtRMo0/iOag1Sshf6n6BDjbf3LWmtPSHil6crIanX4pTU3/P8Ada2TWv8AEHhKBiI3R4fJY+n5n5pTi+tWLWNdEY4jee8+aYbUcP5u8Bcvp+E9xVZrk6ldIvY12Dtd3Bp7wkdtVu9vcQuM+qFW6t2eC1HUlNdo42meISGq06O8VxOnG93yVTq44ytx1JTXafO4grNUe4blyHVjud5Kl+OcP5j4+a6RZnXY6c8D67ULifxN3H13KFrU12fxFlArciszcXX/ACsHWR5BT+Lr/mpjvXl7ax7ta1DE8lLcSd89yzMrVzo9vY0/VaGivvqx/SPqszFfk1YKn+bxU9JynrBKUGt/ij/Q3zVgfV3uB66TPCFn9vyqA/keyUzax6vXPVaKJeSJoucD+Vr2eNwr8dhG0xJeZicpvciQOtWaSsVmfDJ+J3SewAeagVncD3f/AEkZiRGg9ckrsU0alvcFjPwyvFXk7sB+qVxB4932KpbWabobWGtjuiLq4aZrQN58AmAEa+H0CKtZuh7PUpOibr73fCgg5Rqfn5hR0jdxKn3rxn75Uy88e1s/JUVvc2fi8Estk+94wmz8tOIjzVZJJ/lnhx8VqEKS0fWx8Vmq1mzaVr6E8p/zfKyoqh40+vjZaiSWdzm73EKmoW8fXYrHVHcCexUuqHePkukM6rfT9XVVRnMqalQfl8FmqPHDwXSIZmU9NzKhV5xw8ELpia7bsYwcO9L/ABRg9fZUtfhm7qz+twHg0ealmPpj4KTBwLml3/KQvP2R8S3s/K4bbG4eH1V9LaNR3w03nqH2Vf8AF68e5laP0NaPIFI7aGIPxPfPJ0rP24+I/tdbmOxJ/uiB+rM3zAVzXVh8XRNni76uXNYSRLnVHE7pgd5Kmlh2H4g4TumB3m5WZpVYd3AbRNPWtSjeJOvEQCtFatRxJGWu0PG4tIkDsv2aLgfhG7h4jzVlPDCbNjfMx5rVerFYyeYXZbMZsGGyanWGtLj5Fc+mym3TEO7KZPzdquvh9oPZb4x+oA9ztfmr+kw1Q/2lMtd+Ztye1tz2grUfbt4tn8o5Bc3/AB3W40gP/dT+JI0xDv8AxnyK7lLYbHD+yqNN9HAT2xB8FVV2JUbP9mHc2kHwMHwUnp3jxG/0OTSx3/fbPOk7yQQ52lah2te3/wBE9eoxrwxwLXEEwWkaRMz1jvTEm12js+yxO18xi6BRqb+gd/8ArHLR0JK1F+vQz/ke13yJVf4UEbuz6Qqwxo3d/ndTYFNXFPZqyq3rB+aSltRh+Jzm9n1XVp4xwFnuAPBxS1a1U/3hPJwDvmkWifMHawHFstlqA9cjluSmrN2lpHJ2nfKtrzHv0aDv6A3xZCwkUSY6BzSf8N7h4OldYiJZldVrEWv1iD8isr8Ry79evRZ3spzao9vX7w7wfJU1Q/c4OHL6LpFIYmy+rW1sfA/IrNUqA8B2LO55kyBzUtIOpiV1imM7qcg4jw+iEhYPzoW0dajSbNm9uqtdTG5ZziCVDXneV5ZiXTYag+0W7vUKz8Q6I3cJ74WPMFbTuPd1/bkszC61DEOFs3Hf9QjpHG3ziO5VCmf5o+p7rp2sHLXdbSd32WOFQKhB3C2uh06lop1nR8R4diqcL2Atf1uXb9msOyq8hzW/AYkCJzNA7LxPMpFe6Yj5TXPpViXBuskAW1JtHenq4ggxIJ4BuvK++2i7uE2I0YijFMA5zuAj3XOB53brzXi8NTJrSXXBdqdYJEX1Xrr9LXLTb2/45zeXbxjiGtLGwTJub+6ZiBxjipo7eqtHxkATYnMLcnTHesO3KpaKUHc+b6+9Y+Kq2U8ZQZvLu2+/il6RTo1tHHgi098vQ0/aAvcOkAsIkaxe2W/E25rVhq+AqiXOYCd7BPYXjIJ7x1rzjqpAc5oMiYixnSRHks1fDNZTDwHNdmpyRbNmIzAjQ2Ouq7fTT3Vnu5LzMeHrKns8xwmlUcJ0iHgg84n/AHLlY/YdRrMwcxzbSScsCRPxSBaRrvWHFYJ+SWVcvxZ25biDA0N7T3c0tWtkpFpJOYNbqR+om3IRrvV6nS6cTGV8lbb5MWOABLXQTYtIfO7Vmv7Kp2LIMTHI/dUbHwdNxu4t95wlph0bnToYt3FdejtAU2inVb0skmXb92hBbAEaWXGfp6TEzE+Fi0uYcYOIHYqKoDtYv63GV18R+GdE08mbQtsLX/kJFuYWR+yaR+GuW8A6P/krH2O3xLW641WgG6R2yfHXxVTQAJj7LqVth1BvY7tIPiI8Vhr4B4mRH9M/8ZC32W92FJx0mIB01hK/HtNjSY7+nzF0gwMzcTy9FR+HDRvt3q5WFjuL0tD/AAf97vqhVS3j4IXTP5/uU1uZXPryVlNk8VLCIjx387Kzp4G4cPX2Xmn8QGbRAjU9X7J6TomJ795S4an0hEvDRq55IytHhJ0ELRUxYZTcym7O03Ly0tM2ERO4SB/mPFbp0Zuk2wF2YRBI64HrqCsDMolxha24em2mH/iaUjc0GW2JgydeQGpWOi8VHEtOYDU9/G65X6V6xzHDUWiWnCUDUIyi5cAAAbyYgAakrv7N2bVFRrXHKJywRxItrwDr8lxnVsrC5ocMv8wsREb5iFr9jtr/AIiowZyZrDnYMcSSY1JI4acynSpFufhvwwV6L2EZOjBDX3BALRenJLoF81oK89WFbOajcpg3LIgnmQSP3XpcG/MY+LK1xMge60gZiTzJsumNiUKhbUBygiHtzNDtLfy+91gHsX0r1mYnJ/088PIbax3uYcuscj5gf9wiD2Ba9j7Qy0bBsw4yS6/vH8qv2r7G1aw9xzG5PhaSSIJJ1gG9zouX0fRZab87co190tdodR1cZXLqU7qRWY8ezUcTrrN2nmsRlMDeOMkiIt423rDt7a/SMFNpJaXsOlxBhV1TmBFNwJkGD7pEGd9vErk0Kp6V3Jru+wjkdVroRNKzGYlp16V+PJbrqCe2/wBPBZ9qYoik4AFxLmzG4NB4byYtyXDwWNuJNjbwPzXXyA3se0tHPS6x1r52/wArWFvs/jWnI0WcJmbby49wEyuhtzCPzdI5n9l7rWvERHCd15udVl9naE1Kj+jA6Nu4kgB7ms4SbEjtV+2sU0tqnKS4D3Y4m0m0x7y6dKNrP55JYcbhQyxIMm3VErE9pAsYWY48uInNIG+2k28VbTpuJEAknhM9lrrj1Y22kNNKs8fC89Uo/iLxYmeseYuq34VwMEOHWIU9EI3dq57Nfdo34xps4fLzuq8lM6GOc+VwlrUYF79X1KzlhO5bi8+41HCt/wAQf7ULAcLyd3oWtgdE4k7hebblDibW8rquke2+688vXBH4kWFhG6fKV5+34TVnRgiHjs1+Zt2KHNb0RDbe9OnDL3aKmmypVkMbmAEnKJgTF4PEjVVYyo6m2MhB/UYmTuEXiF6OjExZi3MLcK+m74me/J4RHFb/AHDaJvEfEfA2Kz+zGApZc9bO6ZAymAI1kSCe+3A7vQ4D2UFcVegqsLgYDKmYECA6zg4gnnBgaxKt+ha07EkWcs1AGwCCOBmO+IKv2DtJtDEU4EB1SnOW/wDM0GeAglc2rQqU3lj25S20CDpbW9p3pXt659dy89a9k8ukTrv4DaOWnXc0adA2LaZ3zpzEo2LiiXVWyTlqOy8hbj1mxWb2U2G+u3FCSXFrXtgfE5vSEtHMyl2E8dLWYSAQ/NPItB7repXvie7mGDe1FSq+kbiZBA+ERNiGt8+JXmKmPr1GdG+SN8uO4yIuvS47GlxLSN5vqSGyPkFz6jWnTuWb9TJSIcmng6g0I03mDB+a3nYb303VCAMpglpndM8SAInhKupMe6Wtl07gJM9SppdLTdkaQCTo45YJGsnSyndvkLS9n2Myuru9xzZGSM0kw0HMIHHuFiV0TicNRtmquHMNkRxEHf8AuuZjKL2jo31GFhmejOctsDlEgbxbgFy8RhpJympBj4tbWvGq6zWucpvw997H7Yo1KlbKS2n7gyvdBJ985hlFwINjOo1lcjaVYOqvINsxPEXi3MST3Lzmzq7qDw5oBsQRxBsb7jG8KyttAuJhmUEzrMcr6rM52zFV2fd0q5pR8TWuvMB3kFVgsc6k/O2XWI4G/wBvmmwr5FzPkungfZ91b3mghumY6Ryvf1deWvHDp55X7J2rSrVnGpDhSpPqEZbkgBrWmSSZc5tjwXIxckj3AzhYxBMjX56mF39pGlhqZawZXuY1pNg4gEEuOupGnYuFtLGOqQXEujS+gvuXomnE6xa3sKeGneI5epKqq4Zo0fvslo14Gsx1eiodiJkSOdrnqXlyda2BmHoIWY1TwH+36oWu07ljKoJjdYEwLC0mOqSor7ZyWpw0bgNY5nUnmVSAbXIE77eC17Kw2GbUJr53AAEMYQCZ1zHWBwBBuLrtSIjhy2UYfb9WHm/vtymNTcGTGuizUy95l85eHivRbU9pMGxhp4fCsbP8zzLgeIgk97vvwqdSbjffq5K32PY38t7WBtJzQbTmBF+Vo5hRhKji5wkS0TMXtG+R3rfQotGH97fJPIF5AHdftXN9njmfUHFnmPut1/xgk4cWjM6IOmsAX+iluLEyJ5LZtfBEUWlxGg3cp+qy7FsXXH8t4BjU252XHq0i1v5WszD0XsZiyw1HZ2sztNNskTNwTEaQ4wTv3FTgPYWrTfUqdLRqBzIbkqS6xBGaRAtukri4uu9oDmEZi4zmAMiTrvmwVGztvvdUa0Nhxm7XFugzcOR712rEVjtlZtq7buz6tElz2lozHKbEGxnTQwQYPFcfD4iWt32nTmfJdjarKlUltRxDS0wZza28tV5vDUS1xBvBI7jCnUrsJEutTxDhdjnMMEEg7jqDvVAY8k5/eniO7qXV2NsM1ml5cxrc2UZjc9Q4Dierq0bW2Y2gGxUbUzToILYG8SezqXD90R+G+HnxgGm/mt1LZri3OGnLMZjDWzwzOIHitGz8F0pufdF3bt+7xv8ANdjH4402sZRqPdTpEFvu8dTBFyAXboutUrN+Z8E5DHT9i6z2tP8AZjMLe8d3MNI8VOF9jIM4ioKbSYAaWvJtMzMMHWCepMNtPqkhr6tg51zlFhwGht4rFVpOdGYxmuTGYyCLEnVdYinszMy7VTCYPD2aGvcCQZPSO1A3e6OyFzMftpzvepsFMg7gJJmL7o4Sqdg7PdUxDg5xNKmwOc2BEmMvM7z/AErbh8HLCGD4nm3ObeuS3WeciEtua8s7EuqVHOdJjMe2IknrVWKpAVjc2y3B/SJ8ZWkHLSqECXF4HZJJ/wCK5dN5JJdvSfDDsANPb67FW+mNxHrSTuVFF99fXUtLHjSTpuM8Rz52XHtldUTz/wBwUq7pOY9dqlZ38NYyNG4T1xA79UjqAPDy7FbTfpE9h37/AN0VKYi5jqv46K7koyNoAH6LZh6gAI+vNUFom307YlWsOXT5LVuWdwzsW9ocBcG/bGq0eyzXOfUExIYezNljq95UipOsX1tfeVlcwsdLXEEbxZWtvZZex2zTLqBGWCCI5gNkfKFwthCc9vhjnxCx1Nt1yzIXyOY6/qU2x8U1hLXGA4aniOPitRxynl6HGMGSR+qRpeCR4+IXN2G0dK08G1HH/Q4eYWnEYjLT1BkT1Rx4Lm7JxwD95GU+GU6jdZc520xLcZD11QCSTBiBx3EEeC8Tj/de4fqP1XfZi3FxMz1i0dkeguPtIRVdzMkSOS1biEjl3cE89BSsSLC14vEwNADKzbQeSyAJAPxbrDQTvXS2CPdY2JzBp3flJjXnK5e3qhAaMuW97QZE213FbmP2JvK7ZphjoJu5vKYEx4rXQqF1N5c0sNxffG8X0t4LL7PiabnG4DnTwjK3hzXRx+12OaxjLgTJiLndyF1elSOzlbzy5GKeG16g3dHSNuLoMH/ST2rr4fChzDBADWgx2xf5rzu0yxr6t4c/ooEkk2LnGdI07+S6tb2gZTpvaSADlHOA3QDU3Sta91idyFOAxvRsrEfFUc4Dqa5oBN9LO712X7TbSwrZjO1rnR+rL914Q49x95ptM5SZFzMDeOxVY7aFSqTmMCfhGlrXkklXp27dS/OKTXcYB3cOJ1JVtM9yqpW1VocPsssnhOJi+/1qqi8cfNI55KYi/Pz8VCx9p7kJg2sdz3dXkrWCRJA5xuQ8TpbxPXyUil+/K65S2Vx5Du+nV2KCyfBXdBy58IVeYkzaPQ3QpBKQzuG/cDztooqvkRw01+SBqIuRcTujqUOBi8Rwn5cUwUNap6MRf6qx8c/WiUUwetaRldTtAJjhNu5NRJHwmCFY5pGiUOWt1F1LalVp0aYPCFBxbnvLnWkzCVz560oKeYXXWb7RwWxmaWhomOAAkR1Kjam3umiZLiQSYjQfssbXg2cO3gq3MA0uFYtxh+XR2XtfoyQ4kNN5AmDERHAiByS1ttNHwgkyTwGs71iBHBI9oVrOcGprVzVcS7UqqpgiLprKRXhOfY1FP3VeHNI0uqK0HRVwpmh3sgoc314Jc/FNlWmUF0KDUQQoRU5UKMiEG9tSR8P3TMqHXw9aKl1Xrj12qW1uPguWNacVO2/X6+yccwf38lWG859d6sDeMGdAPPxRFoond8+KHiTp3fdI2pAteOwfRQcSCJ+6zyvANu7dHmqh3qxrbevQSevXFahmUFvqyQtVoISRe6uhCEJ3pSVUIpARI61KBXtUNIFkyVwKoWo1KUxHr9kjiqAhDyEspggUJsySpyVYKvlcWlIbKC5SHWVVGdCVCo2EoaQP3lI19uSWFjBpY/hr4J2v1uT2/dZ80fugVp1UxFtWrx8FXUfoApkcZVZb1fKUFzKx4SnniVUH9/yTF87vV1EX5rRvHrtVZnuUU3geoTn1dRomeUTw7kdiV276qoHKuY3KXIyqoMybMkiFIMcUxUuFpSOCcOtv7lU5yQGBEQlASFyjpJWsFlXT167FTKUulKStRChzlAegvSAq4qxQk6QoVw5bJUNd3/NQHKWuXNE5Ooeu5GQ/dNmPWfJDah5IJY63mgkjr9cFBqcf38USoHa5BqcIRlMbwPXNQI5d3zUDNcgvj190NZeBKUz+6IlzzxUTKN0z8kjak66qiwOTNKRRUf1BRQ5/BDiqs6ljlrEMwwNVGqre6/r5JekVxUqGGFBKYjkqKyglSQlLlVSQkhQSguWsVNuaEsoRWgFANz1oQsMpdUPHgrDuUIUkNUbqodqByQhSEWOMaWmJVjN3Z8kIWZ8EGpMBJ61VVdoN33KEJ7r7Iy6dSrdr2IQrCJp3PYmOgQhJCuSD12KELUCsqeKELSgaFO5CFJCkW7lS/VCFqFgpUFShVVaEIWlf/9k="/>
          <p:cNvSpPr>
            <a:spLocks noChangeAspect="1" noChangeArrowheads="1"/>
          </p:cNvSpPr>
          <p:nvPr/>
        </p:nvSpPr>
        <p:spPr bwMode="auto">
          <a:xfrm>
            <a:off x="0" y="-11938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stonehenge.jpg"/>
          <p:cNvPicPr>
            <a:picLocks noChangeAspect="1"/>
          </p:cNvPicPr>
          <p:nvPr/>
        </p:nvPicPr>
        <p:blipFill rotWithShape="1">
          <a:blip r:embed="rId3" cstate="print"/>
          <a:srcRect l="24692"/>
          <a:stretch/>
        </p:blipFill>
        <p:spPr>
          <a:xfrm>
            <a:off x="5257800" y="3380144"/>
            <a:ext cx="3712902" cy="32936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0" y="3962400"/>
            <a:ext cx="4373237" cy="2711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-1364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Romans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5" y="762000"/>
            <a:ext cx="8229600" cy="5410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The Romans invaded in 55 B.C. led by Julius Caesar.  They remained in this area for about 100 years.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dirty="0" smtClean="0"/>
              <a:t>     - Romans provided armies and organization that prevented further serious invasion for some time.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dirty="0" smtClean="0"/>
              <a:t>          1.  Built a network of roads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dirty="0" smtClean="0"/>
              <a:t>          2.  Built a great defensive wall 73 miles 	      long.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dirty="0" smtClean="0"/>
              <a:t>          3.  Christianity gradually took hold.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dirty="0" smtClean="0"/>
              <a:t>          4.  Provided armies that prevented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dirty="0" smtClean="0"/>
              <a:t> further serious invasion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397693"/>
            <a:ext cx="2819400" cy="2283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Nat. Geo. Clips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channel.nationalgeographic.com/the-truth-behind/videos/deadly-druid-rituals/</a:t>
            </a:r>
            <a:endParaRPr lang="en-US" dirty="0" smtClean="0"/>
          </a:p>
          <a:p>
            <a:r>
              <a:rPr lang="en-US" dirty="0">
                <a:hlinkClick r:id="rId3"/>
              </a:rPr>
              <a:t>http://channel.nationalgeographic.com/the-truth-behind/videos/ancient-human-sacrifice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251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0"/>
            <a:ext cx="4748994" cy="808038"/>
          </a:xfrm>
        </p:spPr>
        <p:txBody>
          <a:bodyPr/>
          <a:lstStyle/>
          <a:p>
            <a:r>
              <a:rPr lang="en-US" dirty="0" smtClean="0"/>
              <a:t>The Anglo-Saxons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3352800"/>
          </a:xfrm>
        </p:spPr>
        <p:txBody>
          <a:bodyPr/>
          <a:lstStyle/>
          <a:p>
            <a:r>
              <a:rPr lang="en-US" dirty="0" smtClean="0"/>
              <a:t>Invaded in the middle of the fifth century</a:t>
            </a:r>
          </a:p>
          <a:p>
            <a:r>
              <a:rPr lang="en-US" dirty="0" smtClean="0"/>
              <a:t>Angles and Saxons from Germany; Jutes from Denmark</a:t>
            </a:r>
          </a:p>
          <a:p>
            <a:r>
              <a:rPr lang="en-US" dirty="0" smtClean="0"/>
              <a:t>The language of the Anglo-Saxons became the dominant language in the land</a:t>
            </a:r>
          </a:p>
          <a:p>
            <a:pPr lvl="1"/>
            <a:r>
              <a:rPr lang="en-US" dirty="0" smtClean="0"/>
              <a:t>Angles = Angles land = </a:t>
            </a:r>
            <a:r>
              <a:rPr lang="en-US" dirty="0" err="1" smtClean="0"/>
              <a:t>Engla</a:t>
            </a:r>
            <a:r>
              <a:rPr lang="en-US" dirty="0" smtClean="0"/>
              <a:t> land = England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76200"/>
            <a:ext cx="257175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curriculumcompanion.org/public/lite/holt/holt12/media/ho12_ch01_anglo_saxon_files/Slide00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5"/>
            <a:ext cx="8229600" cy="1143000"/>
          </a:xfrm>
        </p:spPr>
        <p:txBody>
          <a:bodyPr/>
          <a:lstStyle/>
          <a:p>
            <a:r>
              <a:rPr lang="en-US" sz="3600" b="1" dirty="0" smtClean="0"/>
              <a:t>Differences between Celtic myths and Anglo-Saxon Poetry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49" y="1197105"/>
            <a:ext cx="9144000" cy="5257800"/>
          </a:xfrm>
        </p:spPr>
        <p:txBody>
          <a:bodyPr/>
          <a:lstStyle/>
          <a:p>
            <a:r>
              <a:rPr lang="en-US" sz="3000" dirty="0" smtClean="0"/>
              <a:t>Anglo-Saxon stories are mostly male-dominated.  However Celtic legends are full of strong women.</a:t>
            </a:r>
          </a:p>
          <a:p>
            <a:r>
              <a:rPr lang="en-US" sz="3000" dirty="0" smtClean="0"/>
              <a:t>Celtic myths are full of fantastic animals, passionate love affairs, and incredible adventures.  They take place in enchanted lands where magic and the imagination rule.</a:t>
            </a:r>
          </a:p>
          <a:p>
            <a:r>
              <a:rPr lang="en-US" sz="3000" dirty="0" smtClean="0"/>
              <a:t> -  Celtic legends created King Arthur-the 	embodiment of English values.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604004"/>
            <a:ext cx="2628900" cy="212064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Nat. Geo. Clip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http://channel.nationalgeographic.com/a-night-of-exploration/videos/a-window-on-anglo-saxon-life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93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Arthur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37355"/>
            <a:ext cx="4057650" cy="5030145"/>
          </a:xfrm>
        </p:spPr>
      </p:pic>
      <p:sp>
        <p:nvSpPr>
          <p:cNvPr id="5" name="Rectangle 4"/>
          <p:cNvSpPr/>
          <p:nvPr/>
        </p:nvSpPr>
        <p:spPr>
          <a:xfrm>
            <a:off x="293427" y="1752600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Celts put up a strong resistance before retreating into Wales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Arthur – Welsh chieftain and heroic Celtic leader; Britain’s “once and future king”</a:t>
            </a:r>
          </a:p>
        </p:txBody>
      </p:sp>
    </p:spTree>
    <p:extLst>
      <p:ext uri="{BB962C8B-B14F-4D97-AF65-F5344CB8AC3E}">
        <p14:creationId xmlns:p14="http://schemas.microsoft.com/office/powerpoint/2010/main" val="482759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curriculumcompanion.org/public/lite/holt/holt12/media/ho12_ch01_anglo_saxon_files/Slide00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510" y="3412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-361834" y="623817"/>
            <a:ext cx="73914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King Alfred of </a:t>
            </a:r>
            <a:r>
              <a:rPr lang="en-US" dirty="0" err="1" smtClean="0"/>
              <a:t>Wessex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800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(</a:t>
            </a:r>
            <a:r>
              <a:rPr lang="en-US" sz="2800" dirty="0"/>
              <a:t>R</a:t>
            </a:r>
            <a:r>
              <a:rPr lang="en-US" sz="2800" dirty="0" smtClean="0"/>
              <a:t>uled 871-899) known as Alfred the Great, was responsible for truly unifying England into a nation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/>
              <a:t>      1.  Led the Anglo-Saxons against the invading Danes (fierce Vikings = pirates)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  2.  Christianity’s re-emergence helped King Alfred succeed by creating a common set of morals.  It also linked England to Europe through the language of Latin.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 3.  Anglo-Saxons fought to protect their people, their culture and their church.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 4. Started the </a:t>
            </a:r>
            <a:r>
              <a:rPr lang="en-US" sz="2800" i="1" dirty="0" smtClean="0"/>
              <a:t>Anglo-Saxon Chronicle</a:t>
            </a:r>
            <a:r>
              <a:rPr lang="en-US" sz="2800" dirty="0" smtClean="0"/>
              <a:t> which was a running history of England until 1154.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016" y="28433"/>
            <a:ext cx="1771534" cy="2181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95400" y="-9849"/>
            <a:ext cx="8229600" cy="1143000"/>
          </a:xfrm>
        </p:spPr>
        <p:txBody>
          <a:bodyPr/>
          <a:lstStyle/>
          <a:p>
            <a:r>
              <a:rPr lang="en-US" dirty="0" smtClean="0"/>
              <a:t>Sutton </a:t>
            </a:r>
            <a:r>
              <a:rPr lang="en-US" dirty="0" err="1" smtClean="0"/>
              <a:t>Hoo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49051"/>
            <a:ext cx="8229600" cy="1858963"/>
          </a:xfrm>
        </p:spPr>
        <p:txBody>
          <a:bodyPr/>
          <a:lstStyle/>
          <a:p>
            <a:r>
              <a:rPr lang="en-US" dirty="0" smtClean="0"/>
              <a:t>Suffolk, England</a:t>
            </a:r>
          </a:p>
          <a:p>
            <a:r>
              <a:rPr lang="en-US" dirty="0" smtClean="0"/>
              <a:t>Ship-grave containing:</a:t>
            </a:r>
          </a:p>
          <a:p>
            <a:pPr lvl="1"/>
            <a:r>
              <a:rPr lang="en-US" dirty="0" smtClean="0"/>
              <a:t>Sword, gold, silver, bronze, coins, a helmet, buckles, serving vessels, and a harp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82080"/>
            <a:ext cx="3048000" cy="3061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406077"/>
            <a:ext cx="4505325" cy="34390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540" y="56503"/>
            <a:ext cx="3592586" cy="238189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curriculumcompanion.org/public/lite/holt/holt12/media/ho12_ch01_anglo_saxon_files/Slide002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curriculumcompanion.org/public/lite/holt/holt12/media/ho12_ch01_anglo_saxon_files/Slide002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in Anglo-Saxon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48400" cy="4525963"/>
          </a:xfrm>
        </p:spPr>
        <p:txBody>
          <a:bodyPr/>
          <a:lstStyle/>
          <a:p>
            <a:r>
              <a:rPr lang="en-US" dirty="0" smtClean="0"/>
              <a:t>Inherited and held property</a:t>
            </a:r>
          </a:p>
          <a:p>
            <a:r>
              <a:rPr lang="en-US" dirty="0" smtClean="0"/>
              <a:t>Christianity offered opportunities for women to join religious communities</a:t>
            </a:r>
          </a:p>
          <a:p>
            <a:pPr lvl="1"/>
            <a:r>
              <a:rPr lang="en-US" dirty="0" smtClean="0"/>
              <a:t>Abbesses – women from noble families that were in charge of large double homes the included both a monastery and a nunnery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025757"/>
            <a:ext cx="2286000" cy="380267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Anglo-Saxons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700" dirty="0" smtClean="0"/>
              <a:t> Anglo-Saxon life was dominated by the need to protect the clan and home against enemies.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700" dirty="0" smtClean="0"/>
              <a:t>     A.  Anglo-Saxons were not barbarians but they were a warring people.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700" dirty="0" smtClean="0"/>
              <a:t>     B.  The leader was responsible for law and order.  He protected his people.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700" dirty="0" smtClean="0"/>
              <a:t>		*In return the people must be loyal to the leader.  		(This is the only way fame, success, and 		even survival could be gained.)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700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Anglo-Saxons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000" dirty="0" smtClean="0"/>
              <a:t>Despite the growth of Christianity, the Anglo-Saxon religion remained strong.</a:t>
            </a:r>
          </a:p>
          <a:p>
            <a:pPr eaLnBrk="1" hangingPunct="1">
              <a:buFont typeface="Arial" charset="0"/>
              <a:buNone/>
            </a:pPr>
            <a:r>
              <a:rPr lang="en-US" sz="3000" dirty="0" smtClean="0"/>
              <a:t>     A.  The Anglo-Saxon religion was concerned with ethics and earthly virtues such as bravery.</a:t>
            </a:r>
          </a:p>
          <a:p>
            <a:pPr eaLnBrk="1" hangingPunct="1">
              <a:buFont typeface="Arial" charset="0"/>
              <a:buNone/>
            </a:pPr>
            <a:r>
              <a:rPr lang="en-US" sz="3000" dirty="0" smtClean="0"/>
              <a:t>     B.  Important religious figures for the Anglo-Saxons:</a:t>
            </a:r>
          </a:p>
          <a:p>
            <a:pPr eaLnBrk="1" hangingPunct="1">
              <a:buFont typeface="Arial" charset="0"/>
              <a:buNone/>
            </a:pPr>
            <a:r>
              <a:rPr lang="en-US" sz="3000" dirty="0" smtClean="0"/>
              <a:t>          1.  </a:t>
            </a:r>
            <a:r>
              <a:rPr lang="en-US" sz="3000" dirty="0" err="1" smtClean="0"/>
              <a:t>Woden</a:t>
            </a:r>
            <a:r>
              <a:rPr lang="en-US" sz="3000" dirty="0" smtClean="0"/>
              <a:t> (Wednesday – god of death, 			poetry, and magic.  He helped humans 		communicate with spirits.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Anglo-Saxons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2.  Thunor- god of thunder and lightening.  His sign was the hammer and twisted cross.</a:t>
            </a:r>
          </a:p>
          <a:p>
            <a:pPr eaLnBrk="1" hangingPunct="1"/>
            <a:r>
              <a:rPr lang="en-US" smtClean="0"/>
              <a:t>3.  Dragon – protector of the treasure.  It was both a personification of “death and devourer” and guardian of the grave mound.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Anglo-Saxons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Anglo-Saxon poets (bards) held an honored position in society because they preserved heroic deeds in collective memory.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A.  Poetry was as important as fighting, hunting, farming, or loving.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B.  Non-Christian Anglo-Saxons, whose religion offered no hope of an afterlife, could only create a defense against death through poetry.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C.  Communal halls were used for shelter, meetings, and entertainment.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Anglo-Saxons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7848600" cy="51054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End of the Age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A.  Edward the Conqueror, an Anglo-Saxon king, dies childless.  Two men both claim the throne:  Harold of England and William of Normandy.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B.  William of Normandy defeats Harold at the Battle of Hastings in October of 1066 earning him the name of William the Conqueror.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C.  The Anglo-Saxon age is replaced by a ruling government of Normans.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675" y="23849"/>
            <a:ext cx="145732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" t="21585" r="5172" b="7129"/>
          <a:stretch/>
        </p:blipFill>
        <p:spPr>
          <a:xfrm>
            <a:off x="3505200" y="533400"/>
            <a:ext cx="5242561" cy="60491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762000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itannic Bold" panose="020B0903060703020204" pitchFamily="34" charset="0"/>
              </a:rPr>
              <a:t>Label the numbered sections on the map of Great Britain.</a:t>
            </a:r>
            <a:endParaRPr lang="en-US" sz="2400" dirty="0">
              <a:latin typeface="Britannic Bold" panose="020B09030607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8519" y="1981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337328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460856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12347" y="4805742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85176" y="478187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3557954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Scotland</a:t>
            </a:r>
          </a:p>
          <a:p>
            <a:pPr marL="342900" indent="-342900">
              <a:buAutoNum type="arabicPeriod"/>
            </a:pPr>
            <a:r>
              <a:rPr lang="en-US" dirty="0" smtClean="0"/>
              <a:t>Northern Ireland</a:t>
            </a:r>
          </a:p>
          <a:p>
            <a:pPr marL="342900" indent="-342900">
              <a:buAutoNum type="arabicPeriod"/>
            </a:pPr>
            <a:r>
              <a:rPr lang="en-US" dirty="0" smtClean="0"/>
              <a:t>Ireland</a:t>
            </a:r>
          </a:p>
          <a:p>
            <a:pPr marL="342900" indent="-342900">
              <a:buAutoNum type="arabicPeriod"/>
            </a:pPr>
            <a:r>
              <a:rPr lang="en-US" dirty="0" smtClean="0"/>
              <a:t>Wales</a:t>
            </a:r>
          </a:p>
          <a:p>
            <a:pPr marL="342900" indent="-342900">
              <a:buAutoNum type="arabicPeriod"/>
            </a:pPr>
            <a:r>
              <a:rPr lang="en-US" dirty="0" smtClean="0"/>
              <a:t>England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463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Anglo-Saxons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24" y="2297918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English traditions and language owe something to each of the island’s invaders.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dirty="0" smtClean="0"/>
              <a:t>	A.  They were first invaded by Iberians, then by the Celts, by the Romans, by the Angle-Saxons, by the Vikings, and by the Normans.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dirty="0" smtClean="0"/>
              <a:t>    B.  Since the time of the Magna </a:t>
            </a:r>
            <a:r>
              <a:rPr lang="en-US" sz="3000" dirty="0" err="1" smtClean="0"/>
              <a:t>Carta</a:t>
            </a:r>
            <a:r>
              <a:rPr lang="en-US" sz="3000" dirty="0" smtClean="0"/>
              <a:t> (1215) England has been a democracy in theory.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dirty="0" smtClean="0"/>
              <a:t>    C.  America is what it is today due to the influence of English parliamentary government, English literature, and the English language.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3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4638"/>
            <a:ext cx="1555478" cy="18157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74638"/>
            <a:ext cx="1555478" cy="1815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curriculumcompanion.org/public/lite/holt/holt12/media/ho12_ch01_anglo_saxon_files/Slide00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curriculumcompanion.org/public/lite/holt/holt12/media/ho12_ch01_anglo_saxon_files/Slide000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curriculumcompanion.org/public/lite/holt/holt12/media/ho12_ch01_anglo_saxon_files/Slide000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The Celts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943600"/>
          </a:xfrm>
        </p:spPr>
        <p:txBody>
          <a:bodyPr/>
          <a:lstStyle/>
          <a:p>
            <a:pPr eaLnBrk="1" hangingPunct="1"/>
            <a:r>
              <a:rPr lang="en-US" dirty="0" smtClean="0"/>
              <a:t>The Celts were first called the </a:t>
            </a:r>
            <a:r>
              <a:rPr lang="en-US" dirty="0" err="1" smtClean="0"/>
              <a:t>Brythons</a:t>
            </a:r>
            <a:r>
              <a:rPr lang="en-US" dirty="0" smtClean="0"/>
              <a:t>.</a:t>
            </a:r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- The religion of the Celts was a form of Animism – they saw spirits everywhere.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          -  These spirits controlled all aspects of existence.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Priests, called Druids, acted as 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intermediaries between the gods and 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the people.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    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8538" y="4322763"/>
            <a:ext cx="18002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curriculumcompanion.org/public/lite/holt/holt12/media/ho12_ch01_anglo_saxon_files/Slide000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804</Words>
  <Application>Microsoft Office PowerPoint</Application>
  <PresentationFormat>On-screen Show (4:3)</PresentationFormat>
  <Paragraphs>94</Paragraphs>
  <Slides>29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Britannic Bold</vt:lpstr>
      <vt:lpstr>Calibri</vt:lpstr>
      <vt:lpstr>Office Theme</vt:lpstr>
      <vt:lpstr>The Anglo-Saxon Period 449-1066 A. D. </vt:lpstr>
      <vt:lpstr>PowerPoint Presentation</vt:lpstr>
      <vt:lpstr>PowerPoint Presentation</vt:lpstr>
      <vt:lpstr>Anglo-Saxons</vt:lpstr>
      <vt:lpstr>PowerPoint Presentation</vt:lpstr>
      <vt:lpstr>PowerPoint Presentation</vt:lpstr>
      <vt:lpstr>PowerPoint Presentation</vt:lpstr>
      <vt:lpstr>The Celts</vt:lpstr>
      <vt:lpstr>PowerPoint Presentation</vt:lpstr>
      <vt:lpstr>PowerPoint Presentation</vt:lpstr>
      <vt:lpstr>PowerPoint Presentation</vt:lpstr>
      <vt:lpstr>The Druids</vt:lpstr>
      <vt:lpstr>The Romans</vt:lpstr>
      <vt:lpstr>Nat. Geo. Clips</vt:lpstr>
      <vt:lpstr>The Anglo-Saxons</vt:lpstr>
      <vt:lpstr>PowerPoint Presentation</vt:lpstr>
      <vt:lpstr>Differences between Celtic myths and Anglo-Saxon Poetry</vt:lpstr>
      <vt:lpstr>Nat. Geo. Clip</vt:lpstr>
      <vt:lpstr>King Arthur</vt:lpstr>
      <vt:lpstr>King Alfred of Wessex</vt:lpstr>
      <vt:lpstr>Sutton Hoo</vt:lpstr>
      <vt:lpstr>PowerPoint Presentation</vt:lpstr>
      <vt:lpstr>PowerPoint Presentation</vt:lpstr>
      <vt:lpstr>Women in Anglo-Saxon Culture</vt:lpstr>
      <vt:lpstr>Anglo-Saxons</vt:lpstr>
      <vt:lpstr>Anglo-Saxons</vt:lpstr>
      <vt:lpstr>Anglo-Saxons</vt:lpstr>
      <vt:lpstr>Anglo-Saxons</vt:lpstr>
      <vt:lpstr>Anglo-Saxons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Anglo-Saxons 449-1066</dc:title>
  <dc:creator>Carol Mcknight</dc:creator>
  <cp:lastModifiedBy>Jessica L. Bailey</cp:lastModifiedBy>
  <cp:revision>47</cp:revision>
  <cp:lastPrinted>2014-07-28T23:27:57Z</cp:lastPrinted>
  <dcterms:created xsi:type="dcterms:W3CDTF">2011-08-26T14:36:20Z</dcterms:created>
  <dcterms:modified xsi:type="dcterms:W3CDTF">2016-08-04T20:09:06Z</dcterms:modified>
</cp:coreProperties>
</file>