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F05D391-F729-4DE1-B3B9-2CC42C518CAF}" type="datetimeFigureOut">
              <a:rPr lang="en-US" smtClean="0"/>
              <a:pPr/>
              <a:t>1/17/2013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C0D72BB-42D0-4116-8371-CF0BE6437C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05D391-F729-4DE1-B3B9-2CC42C518CAF}" type="datetimeFigureOut">
              <a:rPr lang="en-US" smtClean="0"/>
              <a:pPr/>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D72BB-42D0-4116-8371-CF0BE6437C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05D391-F729-4DE1-B3B9-2CC42C518CAF}" type="datetimeFigureOut">
              <a:rPr lang="en-US" smtClean="0"/>
              <a:pPr/>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0D72BB-42D0-4116-8371-CF0BE6437C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F05D391-F729-4DE1-B3B9-2CC42C518CAF}" type="datetimeFigureOut">
              <a:rPr lang="en-US" smtClean="0"/>
              <a:pPr/>
              <a:t>1/17/2013</a:t>
            </a:fld>
            <a:endParaRPr lang="en-US"/>
          </a:p>
        </p:txBody>
      </p:sp>
      <p:sp>
        <p:nvSpPr>
          <p:cNvPr id="9" name="Slide Number Placeholder 8"/>
          <p:cNvSpPr>
            <a:spLocks noGrp="1"/>
          </p:cNvSpPr>
          <p:nvPr>
            <p:ph type="sldNum" sz="quarter" idx="15"/>
          </p:nvPr>
        </p:nvSpPr>
        <p:spPr/>
        <p:txBody>
          <a:bodyPr rtlCol="0"/>
          <a:lstStyle/>
          <a:p>
            <a:fld id="{8C0D72BB-42D0-4116-8371-CF0BE6437C7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F05D391-F729-4DE1-B3B9-2CC42C518CAF}" type="datetimeFigureOut">
              <a:rPr lang="en-US" smtClean="0"/>
              <a:pPr/>
              <a:t>1/17/2013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C0D72BB-42D0-4116-8371-CF0BE6437C7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F05D391-F729-4DE1-B3B9-2CC42C518CAF}" type="datetimeFigureOut">
              <a:rPr lang="en-US" smtClean="0"/>
              <a:pPr/>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0D72BB-42D0-4116-8371-CF0BE6437C7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F05D391-F729-4DE1-B3B9-2CC42C518CAF}" type="datetimeFigureOut">
              <a:rPr lang="en-US" smtClean="0"/>
              <a:pPr/>
              <a:t>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0D72BB-42D0-4116-8371-CF0BE6437C7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F05D391-F729-4DE1-B3B9-2CC42C518CAF}" type="datetimeFigureOut">
              <a:rPr lang="en-US" smtClean="0"/>
              <a:pPr/>
              <a:t>1/17/2013</a:t>
            </a:fld>
            <a:endParaRPr lang="en-US"/>
          </a:p>
        </p:txBody>
      </p:sp>
      <p:sp>
        <p:nvSpPr>
          <p:cNvPr id="7" name="Slide Number Placeholder 6"/>
          <p:cNvSpPr>
            <a:spLocks noGrp="1"/>
          </p:cNvSpPr>
          <p:nvPr>
            <p:ph type="sldNum" sz="quarter" idx="11"/>
          </p:nvPr>
        </p:nvSpPr>
        <p:spPr/>
        <p:txBody>
          <a:bodyPr rtlCol="0"/>
          <a:lstStyle/>
          <a:p>
            <a:fld id="{8C0D72BB-42D0-4116-8371-CF0BE6437C7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05D391-F729-4DE1-B3B9-2CC42C518CAF}" type="datetimeFigureOut">
              <a:rPr lang="en-US" smtClean="0"/>
              <a:pPr/>
              <a:t>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0D72BB-42D0-4116-8371-CF0BE6437C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F05D391-F729-4DE1-B3B9-2CC42C518CAF}" type="datetimeFigureOut">
              <a:rPr lang="en-US" smtClean="0"/>
              <a:pPr/>
              <a:t>1/17/2013</a:t>
            </a:fld>
            <a:endParaRPr lang="en-US"/>
          </a:p>
        </p:txBody>
      </p:sp>
      <p:sp>
        <p:nvSpPr>
          <p:cNvPr id="22" name="Slide Number Placeholder 21"/>
          <p:cNvSpPr>
            <a:spLocks noGrp="1"/>
          </p:cNvSpPr>
          <p:nvPr>
            <p:ph type="sldNum" sz="quarter" idx="15"/>
          </p:nvPr>
        </p:nvSpPr>
        <p:spPr/>
        <p:txBody>
          <a:bodyPr rtlCol="0"/>
          <a:lstStyle/>
          <a:p>
            <a:fld id="{8C0D72BB-42D0-4116-8371-CF0BE6437C7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F05D391-F729-4DE1-B3B9-2CC42C518CAF}" type="datetimeFigureOut">
              <a:rPr lang="en-US" smtClean="0"/>
              <a:pPr/>
              <a:t>1/17/2013</a:t>
            </a:fld>
            <a:endParaRPr lang="en-US"/>
          </a:p>
        </p:txBody>
      </p:sp>
      <p:sp>
        <p:nvSpPr>
          <p:cNvPr id="18" name="Slide Number Placeholder 17"/>
          <p:cNvSpPr>
            <a:spLocks noGrp="1"/>
          </p:cNvSpPr>
          <p:nvPr>
            <p:ph type="sldNum" sz="quarter" idx="11"/>
          </p:nvPr>
        </p:nvSpPr>
        <p:spPr/>
        <p:txBody>
          <a:bodyPr rtlCol="0"/>
          <a:lstStyle/>
          <a:p>
            <a:fld id="{8C0D72BB-42D0-4116-8371-CF0BE6437C7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F05D391-F729-4DE1-B3B9-2CC42C518CAF}" type="datetimeFigureOut">
              <a:rPr lang="en-US" smtClean="0"/>
              <a:pPr/>
              <a:t>1/17/2013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C0D72BB-42D0-4116-8371-CF0BE6437C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7200" dirty="0" smtClean="0"/>
              <a:t>Ballads</a:t>
            </a:r>
            <a:endParaRPr lang="en-US" sz="7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Poetry of the People</a:t>
            </a:r>
            <a:endParaRPr lang="en-US" sz="4400" dirty="0"/>
          </a:p>
        </p:txBody>
      </p:sp>
      <p:sp>
        <p:nvSpPr>
          <p:cNvPr id="3" name="Content Placeholder 2"/>
          <p:cNvSpPr>
            <a:spLocks noGrp="1"/>
          </p:cNvSpPr>
          <p:nvPr>
            <p:ph sz="quarter" idx="1"/>
          </p:nvPr>
        </p:nvSpPr>
        <p:spPr/>
        <p:txBody>
          <a:bodyPr/>
          <a:lstStyle/>
          <a:p>
            <a:r>
              <a:rPr lang="en-US" dirty="0" smtClean="0"/>
              <a:t>Word “ballad” is an Old French term meaning “dancing song”</a:t>
            </a:r>
          </a:p>
          <a:p>
            <a:r>
              <a:rPr lang="en-US" dirty="0" smtClean="0"/>
              <a:t>Subjects of ballads were predictable and sensational</a:t>
            </a:r>
          </a:p>
          <a:p>
            <a:pPr lvl="1"/>
            <a:r>
              <a:rPr lang="en-US" dirty="0" smtClean="0"/>
              <a:t>Domestic tragedy, false love, true love, the absurdity of husband-wife relationships, the supernatural</a:t>
            </a:r>
          </a:p>
          <a:p>
            <a:r>
              <a:rPr lang="en-US" dirty="0" smtClean="0"/>
              <a:t>Using a strong beat and repetition, the ballads were a </a:t>
            </a:r>
            <a:r>
              <a:rPr lang="en-US" dirty="0" smtClean="0">
                <a:hlinkClick r:id="" tooltip="Powered by Text-Enhance"/>
              </a:rPr>
              <a:t>gift</a:t>
            </a:r>
            <a:r>
              <a:rPr lang="en-US" dirty="0" smtClean="0"/>
              <a:t> of story passed from performer to performer, from generation to generation.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Quick write</a:t>
            </a:r>
            <a:endParaRPr lang="en-US" sz="4400" dirty="0"/>
          </a:p>
        </p:txBody>
      </p:sp>
      <p:sp>
        <p:nvSpPr>
          <p:cNvPr id="3" name="Content Placeholder 2"/>
          <p:cNvSpPr>
            <a:spLocks noGrp="1"/>
          </p:cNvSpPr>
          <p:nvPr>
            <p:ph sz="quarter" idx="1"/>
          </p:nvPr>
        </p:nvSpPr>
        <p:spPr/>
        <p:txBody>
          <a:bodyPr/>
          <a:lstStyle/>
          <a:p>
            <a:r>
              <a:rPr lang="en-US" dirty="0" smtClean="0"/>
              <a:t>Suppose a historian from the future were to analyze today’s popular songs. How would the historian describe the music you and your friends enjoy? What subjects dominate the songs? (Are popular songs sensational the way the ballads are?) What inferences would the historian draw about us and our culture from the analysis of the songs and the stories they tell? Record your thoughts on these pop-music questions. </a:t>
            </a:r>
            <a:br>
              <a:rPr lang="en-US" dirty="0" smtClean="0"/>
            </a:b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smtClean="0"/>
              <a:t>Ballad </a:t>
            </a:r>
            <a:r>
              <a:rPr lang="en-US" sz="4400" smtClean="0"/>
              <a:t>Conventions</a:t>
            </a:r>
            <a:endParaRPr lang="en-US" sz="4400" dirty="0"/>
          </a:p>
        </p:txBody>
      </p:sp>
      <p:sp>
        <p:nvSpPr>
          <p:cNvPr id="3" name="Content Placeholder 2"/>
          <p:cNvSpPr>
            <a:spLocks noGrp="1"/>
          </p:cNvSpPr>
          <p:nvPr>
            <p:ph sz="quarter" idx="1"/>
          </p:nvPr>
        </p:nvSpPr>
        <p:spPr>
          <a:xfrm>
            <a:off x="0" y="1371600"/>
            <a:ext cx="9144000" cy="5102352"/>
          </a:xfrm>
        </p:spPr>
        <p:txBody>
          <a:bodyPr/>
          <a:lstStyle/>
          <a:p>
            <a:r>
              <a:rPr lang="en-US" dirty="0" smtClean="0"/>
              <a:t>Ballads come from an oral tradition, so there are no strict rules dictating their form. However, a number of characteristics have come to be associated with ballads, and every ballad reflects at least some of them: </a:t>
            </a:r>
          </a:p>
          <a:p>
            <a:endParaRPr lang="en-US" dirty="0" smtClean="0"/>
          </a:p>
          <a:p>
            <a:r>
              <a:rPr lang="en-US" b="1" dirty="0" smtClean="0"/>
              <a:t>Supernatural events</a:t>
            </a:r>
          </a:p>
          <a:p>
            <a:r>
              <a:rPr lang="en-US" b="1" dirty="0" smtClean="0"/>
              <a:t>Sensational, sordid, or tragic subject matter</a:t>
            </a:r>
          </a:p>
          <a:p>
            <a:r>
              <a:rPr lang="en-US" b="1" dirty="0" smtClean="0"/>
              <a:t>A refrain</a:t>
            </a:r>
          </a:p>
          <a:p>
            <a:pPr lvl="1"/>
            <a:r>
              <a:rPr lang="en-US" dirty="0" smtClean="0"/>
              <a:t>A repeated word, phrase, line, or group of lines</a:t>
            </a:r>
          </a:p>
          <a:p>
            <a:r>
              <a:rPr lang="en-US" b="1" dirty="0" smtClean="0"/>
              <a:t>An omission of details</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Other Ballad Conventions</a:t>
            </a:r>
            <a:endParaRPr lang="en-US" sz="4000" dirty="0"/>
          </a:p>
        </p:txBody>
      </p:sp>
      <p:sp>
        <p:nvSpPr>
          <p:cNvPr id="3" name="Content Placeholder 2"/>
          <p:cNvSpPr>
            <a:spLocks noGrp="1"/>
          </p:cNvSpPr>
          <p:nvPr>
            <p:ph sz="quarter" idx="1"/>
          </p:nvPr>
        </p:nvSpPr>
        <p:spPr>
          <a:xfrm>
            <a:off x="0" y="1600200"/>
            <a:ext cx="8915400" cy="4873752"/>
          </a:xfrm>
        </p:spPr>
        <p:txBody>
          <a:bodyPr>
            <a:normAutofit/>
          </a:bodyPr>
          <a:lstStyle/>
          <a:p>
            <a:r>
              <a:rPr lang="en-US" b="1" dirty="0" smtClean="0"/>
              <a:t>incremental repetition</a:t>
            </a:r>
            <a:r>
              <a:rPr lang="en-US" dirty="0" smtClean="0"/>
              <a:t>, to build up suspense. A phrase or sentence is repeated with a new element added each time, until the climax is reached.  </a:t>
            </a:r>
          </a:p>
          <a:p>
            <a:r>
              <a:rPr lang="en-US" b="1" dirty="0" smtClean="0"/>
              <a:t>a question-and-answer format</a:t>
            </a:r>
            <a:r>
              <a:rPr lang="en-US" dirty="0" smtClean="0"/>
              <a:t>, in which the facts of a story are gleaned little by little from the answers. Again, this device builds up suspense.  </a:t>
            </a:r>
          </a:p>
          <a:p>
            <a:r>
              <a:rPr lang="en-US" b="1" dirty="0" smtClean="0"/>
              <a:t>conventional phrases</a:t>
            </a:r>
            <a:r>
              <a:rPr lang="en-US" dirty="0" smtClean="0"/>
              <a:t>, understood by listeners to have meaning beyond their literal ones. “Make my bed soon” in “Lord Randall” is an example. Whenever a character in a ballad asks someone to make his bed, or to make her bed narrow, it means that the speaker is preparing for death.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Most Crucial Ballad Convention</a:t>
            </a:r>
            <a:endParaRPr lang="en-US" sz="4000" dirty="0"/>
          </a:p>
        </p:txBody>
      </p:sp>
      <p:sp>
        <p:nvSpPr>
          <p:cNvPr id="3" name="Content Placeholder 2"/>
          <p:cNvSpPr>
            <a:spLocks noGrp="1"/>
          </p:cNvSpPr>
          <p:nvPr>
            <p:ph sz="quarter" idx="1"/>
          </p:nvPr>
        </p:nvSpPr>
        <p:spPr/>
        <p:txBody>
          <a:bodyPr/>
          <a:lstStyle/>
          <a:p>
            <a:r>
              <a:rPr lang="en-US" b="1" dirty="0" smtClean="0"/>
              <a:t>a strong, simple beat</a:t>
            </a:r>
            <a:r>
              <a:rPr lang="en-US" dirty="0" smtClean="0"/>
              <a:t>, with verse forms that are relatively uncomplicated</a:t>
            </a:r>
          </a:p>
          <a:p>
            <a:endParaRPr lang="en-US" dirty="0" smtClean="0"/>
          </a:p>
          <a:p>
            <a:r>
              <a:rPr lang="en-US" b="1" dirty="0" smtClean="0"/>
              <a:t>Literary Ballads</a:t>
            </a:r>
          </a:p>
          <a:p>
            <a:pPr lvl="1"/>
            <a:r>
              <a:rPr lang="en-US" dirty="0" smtClean="0"/>
              <a:t>rhyme scheme (</a:t>
            </a:r>
            <a:r>
              <a:rPr lang="en-US" i="1" dirty="0" err="1" smtClean="0"/>
              <a:t>abcb</a:t>
            </a:r>
            <a:r>
              <a:rPr lang="en-US" dirty="0" smtClean="0"/>
              <a:t>)</a:t>
            </a:r>
          </a:p>
          <a:p>
            <a:pPr lvl="1"/>
            <a:r>
              <a:rPr lang="en-US" dirty="0" smtClean="0"/>
              <a:t>Iambic meter (unstressed, stressed syllables)</a:t>
            </a:r>
          </a:p>
          <a:p>
            <a:pPr lvl="1"/>
            <a:r>
              <a:rPr lang="en-US" dirty="0" smtClean="0"/>
              <a:t>a quatrain in which lines of four stresses alternate with lines of three stresses</a:t>
            </a:r>
          </a:p>
          <a:p>
            <a:pPr lvl="2"/>
            <a:r>
              <a:rPr lang="en-US" b="1" dirty="0" smtClean="0"/>
              <a:t>Gilligan’s Island Theme Song</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Lyrical Ballad or Not?</a:t>
            </a:r>
            <a:endParaRPr lang="en-US" sz="4400" dirty="0"/>
          </a:p>
        </p:txBody>
      </p:sp>
      <p:sp>
        <p:nvSpPr>
          <p:cNvPr id="3" name="Content Placeholder 2"/>
          <p:cNvSpPr>
            <a:spLocks noGrp="1"/>
          </p:cNvSpPr>
          <p:nvPr>
            <p:ph sz="quarter" idx="1"/>
          </p:nvPr>
        </p:nvSpPr>
        <p:spPr/>
        <p:txBody>
          <a:bodyPr/>
          <a:lstStyle/>
          <a:p>
            <a:r>
              <a:rPr lang="en-US" sz="2800" b="1" i="1" dirty="0" smtClean="0"/>
              <a:t>Amazing grace! How sweet the sound</a:t>
            </a:r>
          </a:p>
          <a:p>
            <a:r>
              <a:rPr lang="en-US" sz="2800" b="1" i="1" dirty="0" smtClean="0"/>
              <a:t>That saved a wretch like me.</a:t>
            </a:r>
          </a:p>
          <a:p>
            <a:r>
              <a:rPr lang="en-US" sz="2800" b="1" i="1" dirty="0" smtClean="0"/>
              <a:t>I once was lost, but now I’m found,</a:t>
            </a:r>
          </a:p>
          <a:p>
            <a:r>
              <a:rPr lang="en-US" sz="2800" b="1" i="1" dirty="0" smtClean="0"/>
              <a:t>Was blind, but now I see.</a:t>
            </a:r>
            <a:endParaRPr lang="en-US" sz="28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dirty="0" smtClean="0"/>
              <a:t>Remembering Ballad Structure</a:t>
            </a:r>
            <a:endParaRPr lang="en-US" sz="4400" dirty="0"/>
          </a:p>
        </p:txBody>
      </p:sp>
      <p:sp>
        <p:nvSpPr>
          <p:cNvPr id="3" name="Content Placeholder 2"/>
          <p:cNvSpPr>
            <a:spLocks noGrp="1"/>
          </p:cNvSpPr>
          <p:nvPr>
            <p:ph sz="quarter" idx="1"/>
          </p:nvPr>
        </p:nvSpPr>
        <p:spPr/>
        <p:txBody>
          <a:bodyPr/>
          <a:lstStyle/>
          <a:p>
            <a:r>
              <a:rPr lang="en-US" dirty="0" smtClean="0"/>
              <a:t> A ballad stanza in a poem </a:t>
            </a:r>
          </a:p>
          <a:p>
            <a:r>
              <a:rPr lang="en-US" dirty="0" smtClean="0"/>
              <a:t>Has lines as long as these </a:t>
            </a:r>
          </a:p>
          <a:p>
            <a:r>
              <a:rPr lang="en-US" dirty="0" smtClean="0"/>
              <a:t>In measuring the lines, we find </a:t>
            </a:r>
          </a:p>
          <a:p>
            <a:r>
              <a:rPr lang="en-US" dirty="0" smtClean="0"/>
              <a:t>We get both fours and threes </a:t>
            </a:r>
          </a:p>
          <a:p>
            <a:endParaRPr lang="en-US" dirty="0" smtClean="0"/>
          </a:p>
          <a:p>
            <a:r>
              <a:rPr lang="pl-PL" dirty="0" smtClean="0"/>
              <a:t> 8- A / BAL / lad / STAN / za / IN / a / POEM </a:t>
            </a:r>
          </a:p>
          <a:p>
            <a:r>
              <a:rPr lang="en-US" dirty="0" smtClean="0"/>
              <a:t>6- Has / LINES / as / LONG / as / THESE </a:t>
            </a:r>
          </a:p>
          <a:p>
            <a:r>
              <a:rPr lang="en-US" dirty="0" smtClean="0"/>
              <a:t>8- In / MEA / </a:t>
            </a:r>
            <a:r>
              <a:rPr lang="en-US" dirty="0" err="1" smtClean="0"/>
              <a:t>sur</a:t>
            </a:r>
            <a:r>
              <a:rPr lang="en-US" dirty="0" smtClean="0"/>
              <a:t> / ING / the / LINES, / we / FIND </a:t>
            </a:r>
          </a:p>
          <a:p>
            <a:r>
              <a:rPr lang="en-US" dirty="0" smtClean="0"/>
              <a:t>6- We / GET / both / FOURS / and / THREES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45</TotalTime>
  <Words>420</Words>
  <Application>Microsoft Office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Ballads</vt:lpstr>
      <vt:lpstr>Poetry of the People</vt:lpstr>
      <vt:lpstr>Quick write</vt:lpstr>
      <vt:lpstr>Ballad Conventions</vt:lpstr>
      <vt:lpstr>Other Ballad Conventions</vt:lpstr>
      <vt:lpstr>Most Crucial Ballad Convention</vt:lpstr>
      <vt:lpstr>Lyrical Ballad or Not?</vt:lpstr>
      <vt:lpstr>Remembering Ballad Structure</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Ballads</dc:title>
  <dc:creator>Jessica Leigh Bailey</dc:creator>
  <cp:lastModifiedBy>Jessica Leigh Bailey</cp:lastModifiedBy>
  <cp:revision>6</cp:revision>
  <dcterms:created xsi:type="dcterms:W3CDTF">2012-09-06T00:44:15Z</dcterms:created>
  <dcterms:modified xsi:type="dcterms:W3CDTF">2013-01-18T01:47:41Z</dcterms:modified>
</cp:coreProperties>
</file>