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7"/>
  </p:sldMasterIdLst>
  <p:notesMasterIdLst>
    <p:notesMasterId r:id="rId55"/>
  </p:notesMasterIdLst>
  <p:sldIdLst>
    <p:sldId id="256" r:id="rId8"/>
    <p:sldId id="285" r:id="rId9"/>
    <p:sldId id="263" r:id="rId10"/>
    <p:sldId id="277" r:id="rId11"/>
    <p:sldId id="279" r:id="rId12"/>
    <p:sldId id="281" r:id="rId13"/>
    <p:sldId id="282" r:id="rId14"/>
    <p:sldId id="287" r:id="rId15"/>
    <p:sldId id="262" r:id="rId16"/>
    <p:sldId id="286" r:id="rId17"/>
    <p:sldId id="317" r:id="rId18"/>
    <p:sldId id="306" r:id="rId19"/>
    <p:sldId id="259" r:id="rId20"/>
    <p:sldId id="260" r:id="rId21"/>
    <p:sldId id="264" r:id="rId22"/>
    <p:sldId id="266" r:id="rId23"/>
    <p:sldId id="290" r:id="rId24"/>
    <p:sldId id="265" r:id="rId25"/>
    <p:sldId id="268" r:id="rId26"/>
    <p:sldId id="271" r:id="rId27"/>
    <p:sldId id="272" r:id="rId28"/>
    <p:sldId id="270" r:id="rId29"/>
    <p:sldId id="274" r:id="rId30"/>
    <p:sldId id="275" r:id="rId31"/>
    <p:sldId id="278" r:id="rId32"/>
    <p:sldId id="291" r:id="rId33"/>
    <p:sldId id="289" r:id="rId34"/>
    <p:sldId id="261" r:id="rId35"/>
    <p:sldId id="288" r:id="rId36"/>
    <p:sldId id="292" r:id="rId37"/>
    <p:sldId id="294" r:id="rId38"/>
    <p:sldId id="295" r:id="rId39"/>
    <p:sldId id="296" r:id="rId40"/>
    <p:sldId id="298" r:id="rId41"/>
    <p:sldId id="300" r:id="rId42"/>
    <p:sldId id="301" r:id="rId43"/>
    <p:sldId id="302" r:id="rId44"/>
    <p:sldId id="307" r:id="rId45"/>
    <p:sldId id="309" r:id="rId46"/>
    <p:sldId id="308" r:id="rId47"/>
    <p:sldId id="310" r:id="rId48"/>
    <p:sldId id="311" r:id="rId49"/>
    <p:sldId id="312" r:id="rId50"/>
    <p:sldId id="313" r:id="rId51"/>
    <p:sldId id="314" r:id="rId52"/>
    <p:sldId id="315" r:id="rId53"/>
    <p:sldId id="316"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57" d="100"/>
          <a:sy n="57" d="100"/>
        </p:scale>
        <p:origin x="78"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5ED7E3-C2D0-4F26-9FB0-6A08751DC2E3}" type="datetimeFigureOut">
              <a:rPr lang="en-US" smtClean="0"/>
              <a:t>1/14/2016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688AAA-4FBD-4DCC-9C22-A7DB5B3C90BB}" type="slidenum">
              <a:rPr lang="en-US" smtClean="0"/>
              <a:t>‹#›</a:t>
            </a:fld>
            <a:endParaRPr lang="en-US"/>
          </a:p>
        </p:txBody>
      </p:sp>
    </p:spTree>
    <p:extLst>
      <p:ext uri="{BB962C8B-B14F-4D97-AF65-F5344CB8AC3E}">
        <p14:creationId xmlns:p14="http://schemas.microsoft.com/office/powerpoint/2010/main" val="509754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a:t>
            </a:fld>
            <a:endParaRPr lang="en-US"/>
          </a:p>
        </p:txBody>
      </p:sp>
    </p:spTree>
    <p:extLst>
      <p:ext uri="{BB962C8B-B14F-4D97-AF65-F5344CB8AC3E}">
        <p14:creationId xmlns:p14="http://schemas.microsoft.com/office/powerpoint/2010/main" val="224107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10</a:t>
            </a:fld>
            <a:endParaRPr lang="en-US"/>
          </a:p>
        </p:txBody>
      </p:sp>
    </p:spTree>
    <p:extLst>
      <p:ext uri="{BB962C8B-B14F-4D97-AF65-F5344CB8AC3E}">
        <p14:creationId xmlns:p14="http://schemas.microsoft.com/office/powerpoint/2010/main" val="84330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11</a:t>
            </a:fld>
            <a:endParaRPr lang="en-US"/>
          </a:p>
        </p:txBody>
      </p:sp>
    </p:spTree>
    <p:extLst>
      <p:ext uri="{BB962C8B-B14F-4D97-AF65-F5344CB8AC3E}">
        <p14:creationId xmlns:p14="http://schemas.microsoft.com/office/powerpoint/2010/main" val="2297356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12</a:t>
            </a:fld>
            <a:endParaRPr lang="en-US"/>
          </a:p>
        </p:txBody>
      </p:sp>
    </p:spTree>
    <p:extLst>
      <p:ext uri="{BB962C8B-B14F-4D97-AF65-F5344CB8AC3E}">
        <p14:creationId xmlns:p14="http://schemas.microsoft.com/office/powerpoint/2010/main" val="3787158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13</a:t>
            </a:fld>
            <a:endParaRPr lang="en-US"/>
          </a:p>
        </p:txBody>
      </p:sp>
    </p:spTree>
    <p:extLst>
      <p:ext uri="{BB962C8B-B14F-4D97-AF65-F5344CB8AC3E}">
        <p14:creationId xmlns:p14="http://schemas.microsoft.com/office/powerpoint/2010/main" val="3135629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14</a:t>
            </a:fld>
            <a:endParaRPr lang="en-US"/>
          </a:p>
        </p:txBody>
      </p:sp>
    </p:spTree>
    <p:extLst>
      <p:ext uri="{BB962C8B-B14F-4D97-AF65-F5344CB8AC3E}">
        <p14:creationId xmlns:p14="http://schemas.microsoft.com/office/powerpoint/2010/main" val="2783222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15</a:t>
            </a:fld>
            <a:endParaRPr lang="en-US"/>
          </a:p>
        </p:txBody>
      </p:sp>
    </p:spTree>
    <p:extLst>
      <p:ext uri="{BB962C8B-B14F-4D97-AF65-F5344CB8AC3E}">
        <p14:creationId xmlns:p14="http://schemas.microsoft.com/office/powerpoint/2010/main" val="1516999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16</a:t>
            </a:fld>
            <a:endParaRPr lang="en-US"/>
          </a:p>
        </p:txBody>
      </p:sp>
    </p:spTree>
    <p:extLst>
      <p:ext uri="{BB962C8B-B14F-4D97-AF65-F5344CB8AC3E}">
        <p14:creationId xmlns:p14="http://schemas.microsoft.com/office/powerpoint/2010/main" val="360022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17</a:t>
            </a:fld>
            <a:endParaRPr lang="en-US"/>
          </a:p>
        </p:txBody>
      </p:sp>
    </p:spTree>
    <p:extLst>
      <p:ext uri="{BB962C8B-B14F-4D97-AF65-F5344CB8AC3E}">
        <p14:creationId xmlns:p14="http://schemas.microsoft.com/office/powerpoint/2010/main" val="3130535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18</a:t>
            </a:fld>
            <a:endParaRPr lang="en-US"/>
          </a:p>
        </p:txBody>
      </p:sp>
    </p:spTree>
    <p:extLst>
      <p:ext uri="{BB962C8B-B14F-4D97-AF65-F5344CB8AC3E}">
        <p14:creationId xmlns:p14="http://schemas.microsoft.com/office/powerpoint/2010/main" val="1550225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19</a:t>
            </a:fld>
            <a:endParaRPr lang="en-US"/>
          </a:p>
        </p:txBody>
      </p:sp>
    </p:spTree>
    <p:extLst>
      <p:ext uri="{BB962C8B-B14F-4D97-AF65-F5344CB8AC3E}">
        <p14:creationId xmlns:p14="http://schemas.microsoft.com/office/powerpoint/2010/main" val="2763064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a:t>
            </a:fld>
            <a:endParaRPr lang="en-US"/>
          </a:p>
        </p:txBody>
      </p:sp>
    </p:spTree>
    <p:extLst>
      <p:ext uri="{BB962C8B-B14F-4D97-AF65-F5344CB8AC3E}">
        <p14:creationId xmlns:p14="http://schemas.microsoft.com/office/powerpoint/2010/main" val="3259991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20</a:t>
            </a:fld>
            <a:endParaRPr lang="en-US"/>
          </a:p>
        </p:txBody>
      </p:sp>
    </p:spTree>
    <p:extLst>
      <p:ext uri="{BB962C8B-B14F-4D97-AF65-F5344CB8AC3E}">
        <p14:creationId xmlns:p14="http://schemas.microsoft.com/office/powerpoint/2010/main" val="1339630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21</a:t>
            </a:fld>
            <a:endParaRPr lang="en-US"/>
          </a:p>
        </p:txBody>
      </p:sp>
    </p:spTree>
    <p:extLst>
      <p:ext uri="{BB962C8B-B14F-4D97-AF65-F5344CB8AC3E}">
        <p14:creationId xmlns:p14="http://schemas.microsoft.com/office/powerpoint/2010/main" val="3335421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22</a:t>
            </a:fld>
            <a:endParaRPr lang="en-US"/>
          </a:p>
        </p:txBody>
      </p:sp>
    </p:spTree>
    <p:extLst>
      <p:ext uri="{BB962C8B-B14F-4D97-AF65-F5344CB8AC3E}">
        <p14:creationId xmlns:p14="http://schemas.microsoft.com/office/powerpoint/2010/main" val="3364405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23</a:t>
            </a:fld>
            <a:endParaRPr lang="en-US"/>
          </a:p>
        </p:txBody>
      </p:sp>
    </p:spTree>
    <p:extLst>
      <p:ext uri="{BB962C8B-B14F-4D97-AF65-F5344CB8AC3E}">
        <p14:creationId xmlns:p14="http://schemas.microsoft.com/office/powerpoint/2010/main" val="4062555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24</a:t>
            </a:fld>
            <a:endParaRPr lang="en-US"/>
          </a:p>
        </p:txBody>
      </p:sp>
    </p:spTree>
    <p:extLst>
      <p:ext uri="{BB962C8B-B14F-4D97-AF65-F5344CB8AC3E}">
        <p14:creationId xmlns:p14="http://schemas.microsoft.com/office/powerpoint/2010/main" val="1540300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25</a:t>
            </a:fld>
            <a:endParaRPr lang="en-US"/>
          </a:p>
        </p:txBody>
      </p:sp>
    </p:spTree>
    <p:extLst>
      <p:ext uri="{BB962C8B-B14F-4D97-AF65-F5344CB8AC3E}">
        <p14:creationId xmlns:p14="http://schemas.microsoft.com/office/powerpoint/2010/main" val="1414707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26</a:t>
            </a:fld>
            <a:endParaRPr lang="en-US"/>
          </a:p>
        </p:txBody>
      </p:sp>
    </p:spTree>
    <p:extLst>
      <p:ext uri="{BB962C8B-B14F-4D97-AF65-F5344CB8AC3E}">
        <p14:creationId xmlns:p14="http://schemas.microsoft.com/office/powerpoint/2010/main" val="841707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27</a:t>
            </a:fld>
            <a:endParaRPr lang="en-US"/>
          </a:p>
        </p:txBody>
      </p:sp>
    </p:spTree>
    <p:extLst>
      <p:ext uri="{BB962C8B-B14F-4D97-AF65-F5344CB8AC3E}">
        <p14:creationId xmlns:p14="http://schemas.microsoft.com/office/powerpoint/2010/main" val="2493728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28</a:t>
            </a:fld>
            <a:endParaRPr lang="en-US"/>
          </a:p>
        </p:txBody>
      </p:sp>
    </p:spTree>
    <p:extLst>
      <p:ext uri="{BB962C8B-B14F-4D97-AF65-F5344CB8AC3E}">
        <p14:creationId xmlns:p14="http://schemas.microsoft.com/office/powerpoint/2010/main" val="1254381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29</a:t>
            </a:fld>
            <a:endParaRPr lang="en-US"/>
          </a:p>
        </p:txBody>
      </p:sp>
    </p:spTree>
    <p:extLst>
      <p:ext uri="{BB962C8B-B14F-4D97-AF65-F5344CB8AC3E}">
        <p14:creationId xmlns:p14="http://schemas.microsoft.com/office/powerpoint/2010/main" val="230060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a:t>
            </a:fld>
            <a:endParaRPr lang="en-US"/>
          </a:p>
        </p:txBody>
      </p:sp>
    </p:spTree>
    <p:extLst>
      <p:ext uri="{BB962C8B-B14F-4D97-AF65-F5344CB8AC3E}">
        <p14:creationId xmlns:p14="http://schemas.microsoft.com/office/powerpoint/2010/main" val="1674150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30</a:t>
            </a:fld>
            <a:endParaRPr lang="en-US"/>
          </a:p>
        </p:txBody>
      </p:sp>
    </p:spTree>
    <p:extLst>
      <p:ext uri="{BB962C8B-B14F-4D97-AF65-F5344CB8AC3E}">
        <p14:creationId xmlns:p14="http://schemas.microsoft.com/office/powerpoint/2010/main" val="137006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31</a:t>
            </a:fld>
            <a:endParaRPr lang="en-US"/>
          </a:p>
        </p:txBody>
      </p:sp>
    </p:spTree>
    <p:extLst>
      <p:ext uri="{BB962C8B-B14F-4D97-AF65-F5344CB8AC3E}">
        <p14:creationId xmlns:p14="http://schemas.microsoft.com/office/powerpoint/2010/main" val="3256923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32</a:t>
            </a:fld>
            <a:endParaRPr lang="en-US"/>
          </a:p>
        </p:txBody>
      </p:sp>
    </p:spTree>
    <p:extLst>
      <p:ext uri="{BB962C8B-B14F-4D97-AF65-F5344CB8AC3E}">
        <p14:creationId xmlns:p14="http://schemas.microsoft.com/office/powerpoint/2010/main" val="20020197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33</a:t>
            </a:fld>
            <a:endParaRPr lang="en-US"/>
          </a:p>
        </p:txBody>
      </p:sp>
    </p:spTree>
    <p:extLst>
      <p:ext uri="{BB962C8B-B14F-4D97-AF65-F5344CB8AC3E}">
        <p14:creationId xmlns:p14="http://schemas.microsoft.com/office/powerpoint/2010/main" val="1625508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34</a:t>
            </a:fld>
            <a:endParaRPr lang="en-US"/>
          </a:p>
        </p:txBody>
      </p:sp>
    </p:spTree>
    <p:extLst>
      <p:ext uri="{BB962C8B-B14F-4D97-AF65-F5344CB8AC3E}">
        <p14:creationId xmlns:p14="http://schemas.microsoft.com/office/powerpoint/2010/main" val="1848354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35</a:t>
            </a:fld>
            <a:endParaRPr lang="en-US"/>
          </a:p>
        </p:txBody>
      </p:sp>
    </p:spTree>
    <p:extLst>
      <p:ext uri="{BB962C8B-B14F-4D97-AF65-F5344CB8AC3E}">
        <p14:creationId xmlns:p14="http://schemas.microsoft.com/office/powerpoint/2010/main" val="2769495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36</a:t>
            </a:fld>
            <a:endParaRPr lang="en-US"/>
          </a:p>
        </p:txBody>
      </p:sp>
    </p:spTree>
    <p:extLst>
      <p:ext uri="{BB962C8B-B14F-4D97-AF65-F5344CB8AC3E}">
        <p14:creationId xmlns:p14="http://schemas.microsoft.com/office/powerpoint/2010/main" val="1418915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37</a:t>
            </a:fld>
            <a:endParaRPr lang="en-US"/>
          </a:p>
        </p:txBody>
      </p:sp>
    </p:spTree>
    <p:extLst>
      <p:ext uri="{BB962C8B-B14F-4D97-AF65-F5344CB8AC3E}">
        <p14:creationId xmlns:p14="http://schemas.microsoft.com/office/powerpoint/2010/main" val="2859286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38</a:t>
            </a:fld>
            <a:endParaRPr lang="en-US"/>
          </a:p>
        </p:txBody>
      </p:sp>
    </p:spTree>
    <p:extLst>
      <p:ext uri="{BB962C8B-B14F-4D97-AF65-F5344CB8AC3E}">
        <p14:creationId xmlns:p14="http://schemas.microsoft.com/office/powerpoint/2010/main" val="42142079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39</a:t>
            </a:fld>
            <a:endParaRPr lang="en-US"/>
          </a:p>
        </p:txBody>
      </p:sp>
    </p:spTree>
    <p:extLst>
      <p:ext uri="{BB962C8B-B14F-4D97-AF65-F5344CB8AC3E}">
        <p14:creationId xmlns:p14="http://schemas.microsoft.com/office/powerpoint/2010/main" val="125478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4</a:t>
            </a:fld>
            <a:endParaRPr lang="en-US"/>
          </a:p>
        </p:txBody>
      </p:sp>
    </p:spTree>
    <p:extLst>
      <p:ext uri="{BB962C8B-B14F-4D97-AF65-F5344CB8AC3E}">
        <p14:creationId xmlns:p14="http://schemas.microsoft.com/office/powerpoint/2010/main" val="1025707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40</a:t>
            </a:fld>
            <a:endParaRPr lang="en-US"/>
          </a:p>
        </p:txBody>
      </p:sp>
    </p:spTree>
    <p:extLst>
      <p:ext uri="{BB962C8B-B14F-4D97-AF65-F5344CB8AC3E}">
        <p14:creationId xmlns:p14="http://schemas.microsoft.com/office/powerpoint/2010/main" val="29153644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41</a:t>
            </a:fld>
            <a:endParaRPr lang="en-US"/>
          </a:p>
        </p:txBody>
      </p:sp>
    </p:spTree>
    <p:extLst>
      <p:ext uri="{BB962C8B-B14F-4D97-AF65-F5344CB8AC3E}">
        <p14:creationId xmlns:p14="http://schemas.microsoft.com/office/powerpoint/2010/main" val="2848744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42</a:t>
            </a:fld>
            <a:endParaRPr lang="en-US"/>
          </a:p>
        </p:txBody>
      </p:sp>
    </p:spTree>
    <p:extLst>
      <p:ext uri="{BB962C8B-B14F-4D97-AF65-F5344CB8AC3E}">
        <p14:creationId xmlns:p14="http://schemas.microsoft.com/office/powerpoint/2010/main" val="2874403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43</a:t>
            </a:fld>
            <a:endParaRPr lang="en-US"/>
          </a:p>
        </p:txBody>
      </p:sp>
    </p:spTree>
    <p:extLst>
      <p:ext uri="{BB962C8B-B14F-4D97-AF65-F5344CB8AC3E}">
        <p14:creationId xmlns:p14="http://schemas.microsoft.com/office/powerpoint/2010/main" val="698573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44</a:t>
            </a:fld>
            <a:endParaRPr lang="en-US"/>
          </a:p>
        </p:txBody>
      </p:sp>
    </p:spTree>
    <p:extLst>
      <p:ext uri="{BB962C8B-B14F-4D97-AF65-F5344CB8AC3E}">
        <p14:creationId xmlns:p14="http://schemas.microsoft.com/office/powerpoint/2010/main" val="3994778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45</a:t>
            </a:fld>
            <a:endParaRPr lang="en-US"/>
          </a:p>
        </p:txBody>
      </p:sp>
    </p:spTree>
    <p:extLst>
      <p:ext uri="{BB962C8B-B14F-4D97-AF65-F5344CB8AC3E}">
        <p14:creationId xmlns:p14="http://schemas.microsoft.com/office/powerpoint/2010/main" val="39418768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46</a:t>
            </a:fld>
            <a:endParaRPr lang="en-US"/>
          </a:p>
        </p:txBody>
      </p:sp>
    </p:spTree>
    <p:extLst>
      <p:ext uri="{BB962C8B-B14F-4D97-AF65-F5344CB8AC3E}">
        <p14:creationId xmlns:p14="http://schemas.microsoft.com/office/powerpoint/2010/main" val="3548005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47</a:t>
            </a:fld>
            <a:endParaRPr lang="en-US"/>
          </a:p>
        </p:txBody>
      </p:sp>
    </p:spTree>
    <p:extLst>
      <p:ext uri="{BB962C8B-B14F-4D97-AF65-F5344CB8AC3E}">
        <p14:creationId xmlns:p14="http://schemas.microsoft.com/office/powerpoint/2010/main" val="673807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5</a:t>
            </a:fld>
            <a:endParaRPr lang="en-US"/>
          </a:p>
        </p:txBody>
      </p:sp>
    </p:spTree>
    <p:extLst>
      <p:ext uri="{BB962C8B-B14F-4D97-AF65-F5344CB8AC3E}">
        <p14:creationId xmlns:p14="http://schemas.microsoft.com/office/powerpoint/2010/main" val="1293490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6</a:t>
            </a:fld>
            <a:endParaRPr lang="en-US"/>
          </a:p>
        </p:txBody>
      </p:sp>
    </p:spTree>
    <p:extLst>
      <p:ext uri="{BB962C8B-B14F-4D97-AF65-F5344CB8AC3E}">
        <p14:creationId xmlns:p14="http://schemas.microsoft.com/office/powerpoint/2010/main" val="2711578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7</a:t>
            </a:fld>
            <a:endParaRPr lang="en-US"/>
          </a:p>
        </p:txBody>
      </p:sp>
    </p:spTree>
    <p:extLst>
      <p:ext uri="{BB962C8B-B14F-4D97-AF65-F5344CB8AC3E}">
        <p14:creationId xmlns:p14="http://schemas.microsoft.com/office/powerpoint/2010/main" val="4266620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8</a:t>
            </a:fld>
            <a:endParaRPr lang="en-US"/>
          </a:p>
        </p:txBody>
      </p:sp>
    </p:spTree>
    <p:extLst>
      <p:ext uri="{BB962C8B-B14F-4D97-AF65-F5344CB8AC3E}">
        <p14:creationId xmlns:p14="http://schemas.microsoft.com/office/powerpoint/2010/main" val="1496855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688AAA-4FBD-4DCC-9C22-A7DB5B3C90BB}" type="slidenum">
              <a:rPr lang="en-US" smtClean="0"/>
              <a:t>9</a:t>
            </a:fld>
            <a:endParaRPr lang="en-US"/>
          </a:p>
        </p:txBody>
      </p:sp>
    </p:spTree>
    <p:extLst>
      <p:ext uri="{BB962C8B-B14F-4D97-AF65-F5344CB8AC3E}">
        <p14:creationId xmlns:p14="http://schemas.microsoft.com/office/powerpoint/2010/main" val="94873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dirty="0"/>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dirty="0"/>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dirty="0"/>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dirty="0"/>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dirty="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6F077B-A50F-4D64-8574-E2D6A98A5553}" type="datetimeFigureOut">
              <a:rPr lang="en-US" dirty="0"/>
              <a:t>1/14/2016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dirty="0"/>
              <a:t>1/14/2016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dirty="0"/>
              <a:t>1/14/2016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dirty="0"/>
              <a:t>1/14/2016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dirty="0"/>
              <a:t>1/14/2016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dirty="0"/>
              <a:t>1/14/2016</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747F8-9654-4282-85D2-65F41AAE7A75}" type="datetimeFigureOut">
              <a:rPr lang="en-US" dirty="0"/>
              <a:t>1/14/2016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dirty="0"/>
              <a:t>1/14/2016</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mtnbrook.k12.al.us/Page/9007"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customXml" Target="../../customXml/item6.xml"/><Relationship Id="rId6" Type="http://schemas.openxmlformats.org/officeDocument/2006/relationships/tags" Target="../tags/tag4.xml"/><Relationship Id="rId11" Type="http://schemas.openxmlformats.org/officeDocument/2006/relationships/hyperlink" Target="http://www.mtnbrook.k12.al.us/Page/11323" TargetMode="External"/><Relationship Id="rId5" Type="http://schemas.openxmlformats.org/officeDocument/2006/relationships/customXml" Target="../../customXml/item5.xml"/><Relationship Id="rId10" Type="http://schemas.openxmlformats.org/officeDocument/2006/relationships/image" Target="../media/image7.png"/><Relationship Id="rId4" Type="http://schemas.openxmlformats.org/officeDocument/2006/relationships/video" Target="../media/media2.mp4"/><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3" Type="http://schemas.microsoft.com/office/2007/relationships/media" Target="../media/media3.mp4"/><Relationship Id="rId7"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customXml" Target="../../customXml/item3.xml"/><Relationship Id="rId6" Type="http://schemas.openxmlformats.org/officeDocument/2006/relationships/tags" Target="../tags/tag6.xml"/><Relationship Id="rId5" Type="http://schemas.openxmlformats.org/officeDocument/2006/relationships/customXml" Target="../../customXml/item4.xml"/><Relationship Id="rId10" Type="http://schemas.openxmlformats.org/officeDocument/2006/relationships/image" Target="../media/image19.png"/><Relationship Id="rId4" Type="http://schemas.openxmlformats.org/officeDocument/2006/relationships/video" Target="../media/media3.mp4"/><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mtnbrook.k12.al.us/cms/lib09/AL01901445/Centricity/Domain/118/CONFIDENTIALITY%20AGREEMENT%20FOR%20VOLUNTEERS%20AND%20SERVICES.pdf"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9.xml"/><Relationship Id="rId3" Type="http://schemas.microsoft.com/office/2007/relationships/media" Target="../media/media1.mp4"/><Relationship Id="rId7"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tags" Target="../tags/tag2.xml"/><Relationship Id="rId5" Type="http://schemas.openxmlformats.org/officeDocument/2006/relationships/customXml" Target="../../customXml/item2.xml"/><Relationship Id="rId4" Type="http://schemas.openxmlformats.org/officeDocument/2006/relationships/video" Target="../media/media1.mp4"/><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7006" y="111211"/>
            <a:ext cx="10058400" cy="983351"/>
          </a:xfrm>
        </p:spPr>
        <p:txBody>
          <a:bodyPr>
            <a:normAutofit fontScale="90000"/>
          </a:bodyPr>
          <a:lstStyle/>
          <a:p>
            <a:r>
              <a:rPr lang="en-US" b="1" dirty="0" smtClean="0"/>
              <a:t>Clarke County</a:t>
            </a:r>
            <a:br>
              <a:rPr lang="en-US" b="1" dirty="0" smtClean="0"/>
            </a:br>
            <a:r>
              <a:rPr lang="en-US" b="1" dirty="0" smtClean="0"/>
              <a:t> </a:t>
            </a:r>
            <a:r>
              <a:rPr lang="en-US" b="1" dirty="0" smtClean="0"/>
              <a:t>Data Governance</a:t>
            </a:r>
            <a:endParaRPr lang="en-US" b="1" dirty="0"/>
          </a:p>
        </p:txBody>
      </p:sp>
      <p:sp>
        <p:nvSpPr>
          <p:cNvPr id="3" name="Subtitle 2"/>
          <p:cNvSpPr>
            <a:spLocks noGrp="1"/>
          </p:cNvSpPr>
          <p:nvPr>
            <p:ph type="subTitle" idx="1"/>
          </p:nvPr>
        </p:nvSpPr>
        <p:spPr/>
        <p:txBody>
          <a:bodyPr/>
          <a:lstStyle/>
          <a:p>
            <a:endParaRPr lang="en-US" dirty="0" smtClean="0"/>
          </a:p>
          <a:p>
            <a:r>
              <a:rPr lang="en-US" dirty="0" smtClean="0"/>
              <a:t>Rev. </a:t>
            </a:r>
            <a:r>
              <a:rPr lang="en-US" dirty="0" smtClean="0"/>
              <a:t>January 11</a:t>
            </a:r>
            <a:r>
              <a:rPr lang="en-US" dirty="0" smtClean="0"/>
              <a:t>, 2016</a:t>
            </a:r>
            <a:endParaRPr lang="en-US" dirty="0"/>
          </a:p>
        </p:txBody>
      </p:sp>
      <p:sp>
        <p:nvSpPr>
          <p:cNvPr id="4" name="TextBox 3"/>
          <p:cNvSpPr txBox="1"/>
          <p:nvPr/>
        </p:nvSpPr>
        <p:spPr>
          <a:xfrm>
            <a:off x="1233204" y="1263798"/>
            <a:ext cx="10812191" cy="3631763"/>
          </a:xfrm>
          <a:prstGeom prst="rect">
            <a:avLst/>
          </a:prstGeom>
          <a:noFill/>
        </p:spPr>
        <p:txBody>
          <a:bodyPr wrap="none" rtlCol="0">
            <a:spAutoFit/>
          </a:bodyPr>
          <a:lstStyle/>
          <a:p>
            <a:r>
              <a:rPr lang="en-US" sz="2000" i="1" dirty="0"/>
              <a:t>The activity around student data privacy has reached a new level of fervor, </a:t>
            </a:r>
            <a:endParaRPr lang="en-US" sz="2000" i="1" dirty="0" smtClean="0"/>
          </a:p>
          <a:p>
            <a:r>
              <a:rPr lang="en-US" sz="2000" i="1" dirty="0" smtClean="0"/>
              <a:t>with </a:t>
            </a:r>
            <a:r>
              <a:rPr lang="en-US" sz="2000" i="1" dirty="0"/>
              <a:t>state and federal legislators locked and loaded, ready to take aim at vendors, </a:t>
            </a:r>
            <a:endParaRPr lang="en-US" sz="2000" i="1" dirty="0" smtClean="0"/>
          </a:p>
          <a:p>
            <a:r>
              <a:rPr lang="en-US" sz="2000" i="1" dirty="0" smtClean="0"/>
              <a:t>districts</a:t>
            </a:r>
            <a:r>
              <a:rPr lang="en-US" sz="2000" i="1" dirty="0"/>
              <a:t>, and teachers alike.</a:t>
            </a:r>
          </a:p>
          <a:p>
            <a:endParaRPr lang="en-US" sz="2000" i="1" dirty="0" smtClean="0"/>
          </a:p>
          <a:p>
            <a:r>
              <a:rPr lang="en-US" sz="2000" i="1" dirty="0" smtClean="0"/>
              <a:t>We </a:t>
            </a:r>
            <a:r>
              <a:rPr lang="en-US" sz="2000" i="1" dirty="0"/>
              <a:t>all need to start focusing on the basics, starting with policies, procedures, and staff </a:t>
            </a:r>
            <a:endParaRPr lang="en-US" sz="2000" i="1" dirty="0" smtClean="0"/>
          </a:p>
          <a:p>
            <a:r>
              <a:rPr lang="en-US" sz="2000" i="1" dirty="0" smtClean="0"/>
              <a:t>and </a:t>
            </a:r>
            <a:r>
              <a:rPr lang="en-US" sz="2000" i="1" dirty="0"/>
              <a:t>student </a:t>
            </a:r>
            <a:r>
              <a:rPr lang="en-US" sz="2000" i="1" dirty="0" smtClean="0"/>
              <a:t>training.</a:t>
            </a:r>
          </a:p>
          <a:p>
            <a:endParaRPr lang="en-US" sz="2000" i="1" dirty="0"/>
          </a:p>
          <a:p>
            <a:r>
              <a:rPr lang="en-US" i="1" dirty="0" smtClean="0"/>
              <a:t>Tech </a:t>
            </a:r>
            <a:r>
              <a:rPr lang="en-US" i="1" dirty="0"/>
              <a:t>&amp; Learning </a:t>
            </a:r>
            <a:r>
              <a:rPr lang="en-US" i="1" dirty="0" err="1"/>
              <a:t>eNews</a:t>
            </a:r>
            <a:r>
              <a:rPr lang="en-US" dirty="0"/>
              <a:t>, May 27, 2015, T&amp;L Advisor Guest post – Steve Young, Chief Technology Officer for </a:t>
            </a:r>
            <a:r>
              <a:rPr lang="en-US" dirty="0" smtClean="0"/>
              <a:t>Judson</a:t>
            </a:r>
          </a:p>
          <a:p>
            <a:r>
              <a:rPr lang="en-US" dirty="0" smtClean="0"/>
              <a:t> </a:t>
            </a:r>
            <a:r>
              <a:rPr lang="en-US" dirty="0"/>
              <a:t>ISD in Texas</a:t>
            </a:r>
          </a:p>
          <a:p>
            <a:endParaRPr lang="en-US" b="1" dirty="0" smtClean="0"/>
          </a:p>
          <a:p>
            <a:r>
              <a:rPr lang="en-US" b="1" dirty="0" smtClean="0"/>
              <a:t>Be familiar with the </a:t>
            </a:r>
            <a:r>
              <a:rPr lang="en-US" b="1" dirty="0" smtClean="0"/>
              <a:t>Clarke County </a:t>
            </a:r>
            <a:r>
              <a:rPr lang="en-US" b="1" dirty="0" smtClean="0"/>
              <a:t>Data Governance on </a:t>
            </a:r>
            <a:r>
              <a:rPr lang="en-US" b="1" dirty="0" smtClean="0">
                <a:hlinkClick r:id="rId3"/>
              </a:rPr>
              <a:t>our website</a:t>
            </a:r>
            <a:r>
              <a:rPr lang="en-US" b="1" dirty="0" smtClean="0"/>
              <a:t>!</a:t>
            </a:r>
          </a:p>
          <a:p>
            <a:endParaRPr lang="en-US" dirty="0"/>
          </a:p>
        </p:txBody>
      </p:sp>
    </p:spTree>
    <p:extLst>
      <p:ext uri="{BB962C8B-B14F-4D97-AF65-F5344CB8AC3E}">
        <p14:creationId xmlns:p14="http://schemas.microsoft.com/office/powerpoint/2010/main" val="2170662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Federal Level</a:t>
            </a:r>
            <a:endParaRPr lang="en-US" b="1" dirty="0"/>
          </a:p>
        </p:txBody>
      </p:sp>
      <p:sp>
        <p:nvSpPr>
          <p:cNvPr id="3" name="Content Placeholder 2"/>
          <p:cNvSpPr>
            <a:spLocks noGrp="1"/>
          </p:cNvSpPr>
          <p:nvPr>
            <p:ph idx="1"/>
          </p:nvPr>
        </p:nvSpPr>
        <p:spPr/>
        <p:txBody>
          <a:bodyPr>
            <a:normAutofit/>
          </a:bodyPr>
          <a:lstStyle/>
          <a:p>
            <a:r>
              <a:rPr lang="en-US" sz="3600" dirty="0" smtClean="0"/>
              <a:t>Possible changes to FERPA--</a:t>
            </a:r>
            <a:r>
              <a:rPr lang="en-US" sz="3200" dirty="0" smtClean="0"/>
              <a:t>Collectively</a:t>
            </a:r>
            <a:r>
              <a:rPr lang="en-US" sz="3200" dirty="0"/>
              <a:t>, these proposals focus on several key issues: </a:t>
            </a:r>
          </a:p>
          <a:p>
            <a:pPr lvl="2"/>
            <a:r>
              <a:rPr lang="en-US" sz="2400" dirty="0"/>
              <a:t>Prohibiting third party sales of students' data and use of data for advertising or marketing;</a:t>
            </a:r>
          </a:p>
          <a:p>
            <a:pPr lvl="2"/>
            <a:r>
              <a:rPr lang="en-US" sz="2400" dirty="0"/>
              <a:t>Requiring new security practices to protect student data from data breaches;</a:t>
            </a:r>
          </a:p>
          <a:p>
            <a:pPr lvl="2"/>
            <a:r>
              <a:rPr lang="en-US" sz="2400" dirty="0">
                <a:solidFill>
                  <a:srgbClr val="FF0000"/>
                </a:solidFill>
              </a:rPr>
              <a:t>Limiting the purposes for which students’ data may be disclosed</a:t>
            </a:r>
            <a:r>
              <a:rPr lang="en-US" sz="2400" dirty="0"/>
              <a:t>; and</a:t>
            </a:r>
          </a:p>
          <a:p>
            <a:pPr lvl="2"/>
            <a:r>
              <a:rPr lang="en-US" sz="2400" dirty="0"/>
              <a:t>Strengthening parent and student rights to access and modify educational records</a:t>
            </a:r>
            <a:r>
              <a:rPr lang="en-US" sz="2400" dirty="0" smtClean="0"/>
              <a:t>.</a:t>
            </a:r>
            <a:endParaRPr lang="en-US" sz="2400" dirty="0"/>
          </a:p>
        </p:txBody>
      </p:sp>
    </p:spTree>
    <p:extLst>
      <p:ext uri="{BB962C8B-B14F-4D97-AF65-F5344CB8AC3E}">
        <p14:creationId xmlns:p14="http://schemas.microsoft.com/office/powerpoint/2010/main" val="2142344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3429"/>
            <a:ext cx="10058400" cy="1450757"/>
          </a:xfrm>
        </p:spPr>
        <p:txBody>
          <a:bodyPr>
            <a:normAutofit/>
          </a:bodyPr>
          <a:lstStyle/>
          <a:p>
            <a:r>
              <a:rPr lang="en-US" sz="5400" b="1" dirty="0" smtClean="0"/>
              <a:t>More Laws…</a:t>
            </a:r>
            <a:endParaRPr lang="en-US" sz="5400" b="1" dirty="0"/>
          </a:p>
        </p:txBody>
      </p:sp>
      <p:pic>
        <p:nvPicPr>
          <p:cNvPr id="4" name="Picture 3"/>
          <p:cNvPicPr>
            <a:picLocks noChangeAspect="1"/>
          </p:cNvPicPr>
          <p:nvPr/>
        </p:nvPicPr>
        <p:blipFill>
          <a:blip r:embed="rId9"/>
          <a:stretch>
            <a:fillRect/>
          </a:stretch>
        </p:blipFill>
        <p:spPr>
          <a:xfrm>
            <a:off x="9358312" y="-5715"/>
            <a:ext cx="2619375" cy="1743075"/>
          </a:xfrm>
          <a:prstGeom prst="rect">
            <a:avLst/>
          </a:prstGeom>
        </p:spPr>
      </p:pic>
      <p:sp>
        <p:nvSpPr>
          <p:cNvPr id="6" name="Rectangle 5"/>
          <p:cNvSpPr/>
          <p:nvPr/>
        </p:nvSpPr>
        <p:spPr>
          <a:xfrm>
            <a:off x="52041" y="2170001"/>
            <a:ext cx="4209807" cy="923330"/>
          </a:xfrm>
          <a:prstGeom prst="rect">
            <a:avLst/>
          </a:prstGeom>
          <a:noFill/>
        </p:spPr>
        <p:txBody>
          <a:bodyPr wrap="none" lIns="91440" tIns="45720" rIns="91440" bIns="45720">
            <a:spAutoFit/>
          </a:bodyPr>
          <a:lstStyle/>
          <a:p>
            <a:pPr algn="ctr"/>
            <a:r>
              <a:rPr lang="en-US" sz="5400" cap="none" spc="0" dirty="0" smtClean="0">
                <a:ln w="22225">
                  <a:solidFill>
                    <a:schemeClr val="accent2"/>
                  </a:solidFill>
                  <a:prstDash val="solid"/>
                </a:ln>
                <a:solidFill>
                  <a:schemeClr val="accent2">
                    <a:lumMod val="50000"/>
                  </a:schemeClr>
                </a:solidFill>
                <a:effectLst/>
              </a:rPr>
              <a:t>Online Service</a:t>
            </a:r>
            <a:endParaRPr lang="en-US" sz="5400" cap="none" spc="0" dirty="0">
              <a:ln w="22225">
                <a:solidFill>
                  <a:schemeClr val="accent2"/>
                </a:solidFill>
                <a:prstDash val="solid"/>
              </a:ln>
              <a:solidFill>
                <a:schemeClr val="accent2">
                  <a:lumMod val="50000"/>
                </a:schemeClr>
              </a:solidFill>
              <a:effectLst/>
            </a:endParaRPr>
          </a:p>
        </p:txBody>
      </p:sp>
      <p:pic>
        <p:nvPicPr>
          <p:cNvPr id="7" name="Other Laws">
            <a:hlinkClick r:id="" action="ppaction://media"/>
          </p:cNvPr>
          <p:cNvPicPr>
            <a:picLocks noChangeAspect="1"/>
          </p:cNvPicPr>
          <p:nvPr>
            <a:videoFile r:link="rId4"/>
            <p:custDataLst>
              <p:custData r:id="rId5"/>
              <p:tags r:id="rId6"/>
            </p:custDataLst>
            <p:extLst>
              <p:ext uri="{DAA4B4D4-6D71-4841-9C94-3DE7FCFB9230}">
                <p14:media xmlns:p14="http://schemas.microsoft.com/office/powerpoint/2010/main" r:embed="rId3"/>
              </p:ext>
            </p:extLst>
          </p:nvPr>
        </p:nvPicPr>
        <p:blipFill>
          <a:blip r:embed="rId10"/>
          <a:stretch>
            <a:fillRect/>
          </a:stretch>
        </p:blipFill>
        <p:spPr>
          <a:xfrm>
            <a:off x="5881687" y="1805224"/>
            <a:ext cx="6005513" cy="4504135"/>
          </a:xfrm>
          <a:prstGeom prst="rect">
            <a:avLst/>
          </a:prstGeom>
        </p:spPr>
      </p:pic>
      <p:sp>
        <p:nvSpPr>
          <p:cNvPr id="2" name="TextBox 1"/>
          <p:cNvSpPr txBox="1"/>
          <p:nvPr/>
        </p:nvSpPr>
        <p:spPr>
          <a:xfrm>
            <a:off x="437882" y="4404574"/>
            <a:ext cx="5432834" cy="1477328"/>
          </a:xfrm>
          <a:prstGeom prst="rect">
            <a:avLst/>
          </a:prstGeom>
          <a:noFill/>
        </p:spPr>
        <p:txBody>
          <a:bodyPr wrap="none" rtlCol="0">
            <a:spAutoFit/>
          </a:bodyPr>
          <a:lstStyle/>
          <a:p>
            <a:r>
              <a:rPr lang="en-US" b="1" dirty="0" smtClean="0"/>
              <a:t>KNOW </a:t>
            </a:r>
            <a:r>
              <a:rPr lang="en-US" dirty="0" smtClean="0"/>
              <a:t>which parents have given the </a:t>
            </a:r>
            <a:r>
              <a:rPr lang="en-US" dirty="0" smtClean="0"/>
              <a:t>Clarke County</a:t>
            </a:r>
            <a:endParaRPr lang="en-US" dirty="0" smtClean="0"/>
          </a:p>
          <a:p>
            <a:r>
              <a:rPr lang="en-US" dirty="0" smtClean="0"/>
              <a:t>School system permission to act on their behalf</a:t>
            </a:r>
          </a:p>
          <a:p>
            <a:r>
              <a:rPr lang="en-US" dirty="0" smtClean="0"/>
              <a:t>When approving and entering student data for apps</a:t>
            </a:r>
          </a:p>
          <a:p>
            <a:r>
              <a:rPr lang="en-US" dirty="0" smtClean="0"/>
              <a:t>And online programs or services and </a:t>
            </a:r>
            <a:r>
              <a:rPr lang="en-US" b="1" dirty="0" smtClean="0"/>
              <a:t>KNOW </a:t>
            </a:r>
            <a:r>
              <a:rPr lang="en-US" dirty="0" smtClean="0"/>
              <a:t>the process</a:t>
            </a:r>
          </a:p>
          <a:p>
            <a:r>
              <a:rPr lang="en-US" dirty="0" smtClean="0"/>
              <a:t>evaluating these </a:t>
            </a:r>
            <a:r>
              <a:rPr lang="en-US" b="1" dirty="0" smtClean="0">
                <a:hlinkClick r:id="rId11"/>
              </a:rPr>
              <a:t>instructional materials</a:t>
            </a:r>
            <a:r>
              <a:rPr lang="en-US" dirty="0" smtClean="0"/>
              <a:t>.</a:t>
            </a:r>
            <a:endParaRPr lang="en-US" dirty="0"/>
          </a:p>
        </p:txBody>
      </p:sp>
    </p:spTree>
    <p:custDataLst>
      <p:custData r:id="rId1"/>
      <p:tags r:id="rId2"/>
    </p:custDataLst>
    <p:extLst>
      <p:ext uri="{BB962C8B-B14F-4D97-AF65-F5344CB8AC3E}">
        <p14:creationId xmlns:p14="http://schemas.microsoft.com/office/powerpoint/2010/main" val="3443890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26154" y="401309"/>
            <a:ext cx="8879840" cy="7232749"/>
          </a:xfrm>
          <a:prstGeom prst="rect">
            <a:avLst/>
          </a:prstGeom>
          <a:noFill/>
        </p:spPr>
        <p:txBody>
          <a:bodyPr wrap="square" rtlCol="0">
            <a:spAutoFit/>
          </a:bodyPr>
          <a:lstStyle/>
          <a:p>
            <a:r>
              <a:rPr lang="en-US" sz="3200" b="1" dirty="0" smtClean="0"/>
              <a:t>Education Records </a:t>
            </a:r>
            <a:r>
              <a:rPr lang="en-US" sz="2800" dirty="0" smtClean="0"/>
              <a:t>are </a:t>
            </a:r>
            <a:r>
              <a:rPr lang="en-US" sz="2800" dirty="0"/>
              <a:t>records that are </a:t>
            </a:r>
            <a:r>
              <a:rPr lang="en-US" sz="2800" u="sng" dirty="0"/>
              <a:t>directly related to a student </a:t>
            </a:r>
            <a:r>
              <a:rPr lang="en-US" sz="2800" dirty="0"/>
              <a:t>and that are </a:t>
            </a:r>
            <a:r>
              <a:rPr lang="en-US" sz="2800" u="sng" dirty="0"/>
              <a:t>maintained by an educational agency </a:t>
            </a:r>
            <a:r>
              <a:rPr lang="en-US" sz="2800" dirty="0"/>
              <a:t>or institution or a party acting for or on behalf of the agency or institution.  These records include but are not limited to </a:t>
            </a:r>
            <a:r>
              <a:rPr lang="en-US" sz="2800" dirty="0" smtClean="0"/>
              <a:t>the following:</a:t>
            </a:r>
          </a:p>
          <a:p>
            <a:pPr marL="457200" indent="-457200">
              <a:buFont typeface="Arial" panose="020B0604020202020204" pitchFamily="34" charset="0"/>
              <a:buChar char="•"/>
            </a:pPr>
            <a:r>
              <a:rPr lang="en-US" sz="2800" dirty="0" smtClean="0"/>
              <a:t>grades</a:t>
            </a:r>
            <a:r>
              <a:rPr lang="en-US" sz="2800" dirty="0"/>
              <a:t>, </a:t>
            </a:r>
            <a:endParaRPr lang="en-US" sz="2800" dirty="0" smtClean="0"/>
          </a:p>
          <a:p>
            <a:pPr marL="457200" indent="-457200">
              <a:buFont typeface="Arial" panose="020B0604020202020204" pitchFamily="34" charset="0"/>
              <a:buChar char="•"/>
            </a:pPr>
            <a:r>
              <a:rPr lang="en-US" sz="2800" dirty="0" smtClean="0"/>
              <a:t>transcripts</a:t>
            </a:r>
            <a:r>
              <a:rPr lang="en-US" sz="2800" dirty="0"/>
              <a:t>, </a:t>
            </a:r>
            <a:endParaRPr lang="en-US" sz="2800" dirty="0" smtClean="0"/>
          </a:p>
          <a:p>
            <a:pPr marL="457200" indent="-457200">
              <a:buFont typeface="Arial" panose="020B0604020202020204" pitchFamily="34" charset="0"/>
              <a:buChar char="•"/>
            </a:pPr>
            <a:r>
              <a:rPr lang="en-US" sz="2800" dirty="0" smtClean="0"/>
              <a:t>class </a:t>
            </a:r>
            <a:r>
              <a:rPr lang="en-US" sz="2800" dirty="0"/>
              <a:t>lists, </a:t>
            </a:r>
            <a:endParaRPr lang="en-US" sz="2800" dirty="0" smtClean="0"/>
          </a:p>
          <a:p>
            <a:pPr marL="457200" indent="-457200">
              <a:buFont typeface="Arial" panose="020B0604020202020204" pitchFamily="34" charset="0"/>
              <a:buChar char="•"/>
            </a:pPr>
            <a:r>
              <a:rPr lang="en-US" sz="2800" dirty="0" smtClean="0"/>
              <a:t>student </a:t>
            </a:r>
            <a:r>
              <a:rPr lang="en-US" sz="2800" dirty="0"/>
              <a:t>course schedules, </a:t>
            </a:r>
            <a:endParaRPr lang="en-US" sz="2800" dirty="0" smtClean="0"/>
          </a:p>
          <a:p>
            <a:pPr marL="457200" indent="-457200">
              <a:buFont typeface="Arial" panose="020B0604020202020204" pitchFamily="34" charset="0"/>
              <a:buChar char="•"/>
            </a:pPr>
            <a:r>
              <a:rPr lang="en-US" sz="2800" dirty="0" smtClean="0"/>
              <a:t>health </a:t>
            </a:r>
            <a:r>
              <a:rPr lang="en-US" sz="2800" dirty="0"/>
              <a:t>records (at the K-12 level), </a:t>
            </a:r>
            <a:r>
              <a:rPr lang="en-US" sz="2800" dirty="0" smtClean="0"/>
              <a:t>and </a:t>
            </a:r>
          </a:p>
          <a:p>
            <a:pPr marL="457200" indent="-457200">
              <a:buFont typeface="Arial" panose="020B0604020202020204" pitchFamily="34" charset="0"/>
              <a:buChar char="•"/>
            </a:pPr>
            <a:r>
              <a:rPr lang="en-US" sz="2800" dirty="0" smtClean="0"/>
              <a:t>student </a:t>
            </a:r>
            <a:r>
              <a:rPr lang="en-US" sz="2800" dirty="0"/>
              <a:t>discipline files.  </a:t>
            </a:r>
            <a:endParaRPr lang="en-US" sz="2800" dirty="0" smtClean="0"/>
          </a:p>
          <a:p>
            <a:endParaRPr lang="en-US" sz="1600" i="1" dirty="0"/>
          </a:p>
          <a:p>
            <a:r>
              <a:rPr lang="en-US" sz="2000" i="1" dirty="0" smtClean="0"/>
              <a:t>The </a:t>
            </a:r>
            <a:r>
              <a:rPr lang="en-US" sz="2000" i="1" dirty="0"/>
              <a:t>information may be recorded in any way, including, but not limited to, handwriting, print, computer media, videotape, audiotape, film, microfilm, microfiche, and e-mail.</a:t>
            </a:r>
          </a:p>
          <a:p>
            <a:endParaRPr lang="en-US" sz="3200" dirty="0"/>
          </a:p>
          <a:p>
            <a:pPr marL="457200" indent="-457200" fontAlgn="base">
              <a:buFont typeface="Arial" panose="020B0604020202020204" pitchFamily="34" charset="0"/>
              <a:buChar char="•"/>
            </a:pPr>
            <a:endParaRPr lang="en-US" sz="3200" dirty="0"/>
          </a:p>
        </p:txBody>
      </p:sp>
    </p:spTree>
    <p:extLst>
      <p:ext uri="{BB962C8B-B14F-4D97-AF65-F5344CB8AC3E}">
        <p14:creationId xmlns:p14="http://schemas.microsoft.com/office/powerpoint/2010/main" val="3372653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6434" y="437683"/>
            <a:ext cx="8879840" cy="5755422"/>
          </a:xfrm>
          <a:prstGeom prst="rect">
            <a:avLst/>
          </a:prstGeom>
          <a:noFill/>
        </p:spPr>
        <p:txBody>
          <a:bodyPr wrap="square" rtlCol="0">
            <a:spAutoFit/>
          </a:bodyPr>
          <a:lstStyle/>
          <a:p>
            <a:pPr fontAlgn="base"/>
            <a:r>
              <a:rPr lang="en-US" sz="2800" b="1" dirty="0"/>
              <a:t>D</a:t>
            </a:r>
            <a:r>
              <a:rPr lang="en-US" sz="2800" b="1" dirty="0" smtClean="0"/>
              <a:t>irectory information </a:t>
            </a:r>
            <a:r>
              <a:rPr lang="en-US" sz="2800" dirty="0" smtClean="0"/>
              <a:t>is part of the Education Record and</a:t>
            </a:r>
            <a:r>
              <a:rPr lang="en-US" sz="2800" dirty="0"/>
              <a:t> includes personal information about a </a:t>
            </a:r>
            <a:r>
              <a:rPr lang="en-US" sz="2800" dirty="0" smtClean="0"/>
              <a:t>student. </a:t>
            </a:r>
            <a:endParaRPr lang="en-US" sz="2800" dirty="0"/>
          </a:p>
          <a:p>
            <a:endParaRPr lang="en-US" sz="2800" dirty="0" smtClean="0"/>
          </a:p>
          <a:p>
            <a:r>
              <a:rPr lang="en-US" sz="2800" dirty="0" smtClean="0"/>
              <a:t>By law, school systems may </a:t>
            </a:r>
            <a:r>
              <a:rPr lang="en-US" sz="2800" dirty="0"/>
              <a:t>disclose directory information if it has given public notice to parents of students in attendance and eligible students in attendance concerning “directory information.” </a:t>
            </a:r>
          </a:p>
          <a:p>
            <a:pPr fontAlgn="base"/>
            <a:endParaRPr lang="en-US" sz="2800" dirty="0"/>
          </a:p>
          <a:p>
            <a:pPr fontAlgn="base"/>
            <a:r>
              <a:rPr lang="en-US" sz="2800" dirty="0" smtClean="0"/>
              <a:t>Clarke </a:t>
            </a:r>
            <a:r>
              <a:rPr lang="en-US" sz="2800" dirty="0" smtClean="0"/>
              <a:t>County </a:t>
            </a:r>
            <a:r>
              <a:rPr lang="en-US" sz="2800" dirty="0" smtClean="0"/>
              <a:t>Schools </a:t>
            </a:r>
            <a:r>
              <a:rPr lang="en-US" sz="2800" dirty="0"/>
              <a:t>DO NOT make public this information lightly and do not share this </a:t>
            </a:r>
            <a:r>
              <a:rPr lang="en-US" sz="2800" dirty="0" smtClean="0"/>
              <a:t>information unless approved.  Requests for large data exports should be made via the online form to the Data Governance Committee for review and approval.</a:t>
            </a:r>
            <a:r>
              <a:rPr lang="en-US" sz="3200" dirty="0" smtClean="0"/>
              <a:t>        </a:t>
            </a:r>
            <a:endParaRPr lang="en-US" sz="3200" dirty="0"/>
          </a:p>
        </p:txBody>
      </p:sp>
      <p:sp>
        <p:nvSpPr>
          <p:cNvPr id="4" name="TextBox 3"/>
          <p:cNvSpPr txBox="1"/>
          <p:nvPr/>
        </p:nvSpPr>
        <p:spPr>
          <a:xfrm>
            <a:off x="206062" y="437683"/>
            <a:ext cx="2189408" cy="4801314"/>
          </a:xfrm>
          <a:prstGeom prst="rect">
            <a:avLst/>
          </a:prstGeom>
          <a:noFill/>
        </p:spPr>
        <p:txBody>
          <a:bodyPr wrap="square" rtlCol="0">
            <a:spAutoFit/>
          </a:bodyPr>
          <a:lstStyle/>
          <a:p>
            <a:r>
              <a:rPr lang="en-US" b="1" dirty="0" smtClean="0">
                <a:solidFill>
                  <a:srgbClr val="FF0000"/>
                </a:solidFill>
              </a:rPr>
              <a:t>KNOW</a:t>
            </a:r>
            <a:r>
              <a:rPr lang="en-US" dirty="0" smtClean="0"/>
              <a:t> What parents/guardians have opted out of FERPA.</a:t>
            </a:r>
          </a:p>
          <a:p>
            <a:endParaRPr lang="en-US" dirty="0"/>
          </a:p>
          <a:p>
            <a:endParaRPr lang="en-US" dirty="0"/>
          </a:p>
          <a:p>
            <a:r>
              <a:rPr lang="en-US" b="1" dirty="0" smtClean="0">
                <a:solidFill>
                  <a:srgbClr val="FF0000"/>
                </a:solidFill>
              </a:rPr>
              <a:t>KNOW</a:t>
            </a:r>
            <a:r>
              <a:rPr lang="en-US" dirty="0" smtClean="0"/>
              <a:t> Who to contact about Directory Information questions</a:t>
            </a:r>
            <a:r>
              <a:rPr lang="en-US" dirty="0" smtClean="0"/>
              <a:t>.</a:t>
            </a:r>
          </a:p>
          <a:p>
            <a:endParaRPr lang="en-US" dirty="0" smtClean="0"/>
          </a:p>
          <a:p>
            <a:endParaRPr lang="en-US" dirty="0"/>
          </a:p>
          <a:p>
            <a:r>
              <a:rPr lang="en-US" b="1" dirty="0" smtClean="0">
                <a:solidFill>
                  <a:srgbClr val="FF0000"/>
                </a:solidFill>
              </a:rPr>
              <a:t>KNOW</a:t>
            </a:r>
            <a:r>
              <a:rPr lang="en-US" dirty="0" smtClean="0"/>
              <a:t> Where forms can be found and </a:t>
            </a:r>
            <a:r>
              <a:rPr lang="en-US" b="1" dirty="0" smtClean="0">
                <a:solidFill>
                  <a:srgbClr val="FF0000"/>
                </a:solidFill>
              </a:rPr>
              <a:t>WHEN</a:t>
            </a:r>
            <a:r>
              <a:rPr lang="en-US" dirty="0" smtClean="0"/>
              <a:t> they are needed.</a:t>
            </a:r>
            <a:endParaRPr lang="en-US" dirty="0"/>
          </a:p>
        </p:txBody>
      </p:sp>
    </p:spTree>
    <p:extLst>
      <p:ext uri="{BB962C8B-B14F-4D97-AF65-F5344CB8AC3E}">
        <p14:creationId xmlns:p14="http://schemas.microsoft.com/office/powerpoint/2010/main" val="258353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27428"/>
            <a:ext cx="10058400" cy="1450757"/>
          </a:xfrm>
        </p:spPr>
        <p:txBody>
          <a:bodyPr>
            <a:normAutofit/>
          </a:bodyPr>
          <a:lstStyle/>
          <a:p>
            <a:r>
              <a:rPr lang="en-US" sz="5400" b="1" dirty="0" smtClean="0"/>
              <a:t>So…What to do or not do?</a:t>
            </a:r>
            <a:endParaRPr lang="en-US" sz="5400" b="1" dirty="0"/>
          </a:p>
        </p:txBody>
      </p:sp>
      <p:pic>
        <p:nvPicPr>
          <p:cNvPr id="4" name="Picture 3"/>
          <p:cNvPicPr>
            <a:picLocks noChangeAspect="1"/>
          </p:cNvPicPr>
          <p:nvPr/>
        </p:nvPicPr>
        <p:blipFill>
          <a:blip r:embed="rId3"/>
          <a:stretch>
            <a:fillRect/>
          </a:stretch>
        </p:blipFill>
        <p:spPr>
          <a:xfrm>
            <a:off x="9358312" y="-5715"/>
            <a:ext cx="2619375" cy="1743075"/>
          </a:xfrm>
          <a:prstGeom prst="rect">
            <a:avLst/>
          </a:prstGeom>
        </p:spPr>
      </p:pic>
      <p:pic>
        <p:nvPicPr>
          <p:cNvPr id="8" name="Picture 7"/>
          <p:cNvPicPr>
            <a:picLocks noChangeAspect="1"/>
          </p:cNvPicPr>
          <p:nvPr/>
        </p:nvPicPr>
        <p:blipFill>
          <a:blip r:embed="rId4"/>
          <a:stretch>
            <a:fillRect/>
          </a:stretch>
        </p:blipFill>
        <p:spPr>
          <a:xfrm>
            <a:off x="400049" y="1959073"/>
            <a:ext cx="2619375" cy="1895475"/>
          </a:xfrm>
          <a:prstGeom prst="rect">
            <a:avLst/>
          </a:prstGeom>
        </p:spPr>
      </p:pic>
      <p:sp>
        <p:nvSpPr>
          <p:cNvPr id="9" name="Rectangle 8"/>
          <p:cNvSpPr/>
          <p:nvPr/>
        </p:nvSpPr>
        <p:spPr>
          <a:xfrm>
            <a:off x="3019424" y="1959073"/>
            <a:ext cx="9102172" cy="4616648"/>
          </a:xfrm>
          <a:prstGeom prst="rect">
            <a:avLst/>
          </a:prstGeom>
          <a:noFill/>
        </p:spPr>
        <p:txBody>
          <a:bodyPr wrap="none" lIns="91440" tIns="45720" rIns="91440" bIns="45720">
            <a:spAutoFit/>
          </a:bodyPr>
          <a:lstStyle/>
          <a:p>
            <a:r>
              <a:rPr lang="en-US" sz="5400" cap="none" spc="0" dirty="0" smtClean="0">
                <a:ln w="22225">
                  <a:solidFill>
                    <a:schemeClr val="accent2"/>
                  </a:solidFill>
                  <a:prstDash val="solid"/>
                </a:ln>
                <a:solidFill>
                  <a:schemeClr val="accent2">
                    <a:lumMod val="50000"/>
                  </a:schemeClr>
                </a:solidFill>
                <a:effectLst/>
              </a:rPr>
              <a:t>Keep your </a:t>
            </a:r>
            <a:r>
              <a:rPr lang="en-US" sz="5400" u="sng" dirty="0" smtClean="0">
                <a:ln w="22225">
                  <a:solidFill>
                    <a:schemeClr val="accent2"/>
                  </a:solidFill>
                  <a:prstDash val="solid"/>
                </a:ln>
                <a:solidFill>
                  <a:schemeClr val="accent2">
                    <a:lumMod val="50000"/>
                  </a:schemeClr>
                </a:solidFill>
              </a:rPr>
              <a:t>Log in information</a:t>
            </a:r>
            <a:endParaRPr lang="en-US" sz="5400" dirty="0" smtClean="0">
              <a:ln w="22225">
                <a:solidFill>
                  <a:schemeClr val="accent2"/>
                </a:solidFill>
                <a:prstDash val="solid"/>
              </a:ln>
              <a:solidFill>
                <a:schemeClr val="accent2">
                  <a:lumMod val="50000"/>
                </a:schemeClr>
              </a:solidFill>
            </a:endParaRPr>
          </a:p>
          <a:p>
            <a:r>
              <a:rPr lang="en-US" sz="5400" dirty="0" smtClean="0">
                <a:ln w="22225">
                  <a:solidFill>
                    <a:schemeClr val="accent2"/>
                  </a:solidFill>
                  <a:prstDash val="solid"/>
                </a:ln>
                <a:solidFill>
                  <a:schemeClr val="accent2">
                    <a:lumMod val="50000"/>
                  </a:schemeClr>
                </a:solidFill>
              </a:rPr>
              <a:t>and </a:t>
            </a:r>
            <a:r>
              <a:rPr lang="en-US" sz="5400" u="sng" dirty="0">
                <a:ln w="22225">
                  <a:solidFill>
                    <a:schemeClr val="accent2"/>
                  </a:solidFill>
                  <a:prstDash val="solid"/>
                </a:ln>
                <a:solidFill>
                  <a:schemeClr val="accent2">
                    <a:lumMod val="50000"/>
                  </a:schemeClr>
                </a:solidFill>
              </a:rPr>
              <a:t>A</a:t>
            </a:r>
            <a:r>
              <a:rPr lang="en-US" sz="5400" u="sng" dirty="0" smtClean="0">
                <a:ln w="22225">
                  <a:solidFill>
                    <a:schemeClr val="accent2"/>
                  </a:solidFill>
                  <a:prstDash val="solid"/>
                </a:ln>
                <a:solidFill>
                  <a:schemeClr val="accent2">
                    <a:lumMod val="50000"/>
                  </a:schemeClr>
                </a:solidFill>
              </a:rPr>
              <a:t>ccess</a:t>
            </a:r>
            <a:r>
              <a:rPr lang="en-US" sz="5400" dirty="0" smtClean="0">
                <a:ln w="22225">
                  <a:solidFill>
                    <a:schemeClr val="accent2"/>
                  </a:solidFill>
                  <a:prstDash val="solid"/>
                </a:ln>
                <a:solidFill>
                  <a:schemeClr val="accent2">
                    <a:lumMod val="50000"/>
                  </a:schemeClr>
                </a:solidFill>
              </a:rPr>
              <a:t> to data Private and </a:t>
            </a:r>
          </a:p>
          <a:p>
            <a:r>
              <a:rPr lang="en-US" sz="5400" dirty="0" smtClean="0">
                <a:ln w="22225">
                  <a:solidFill>
                    <a:schemeClr val="accent2"/>
                  </a:solidFill>
                  <a:prstDash val="solid"/>
                </a:ln>
                <a:solidFill>
                  <a:schemeClr val="accent2">
                    <a:lumMod val="50000"/>
                  </a:schemeClr>
                </a:solidFill>
              </a:rPr>
              <a:t>Protected</a:t>
            </a:r>
          </a:p>
          <a:p>
            <a:pPr algn="ctr"/>
            <a:endParaRPr lang="en-US" cap="none" spc="0" dirty="0">
              <a:ln w="22225">
                <a:solidFill>
                  <a:schemeClr val="accent2"/>
                </a:solidFill>
                <a:prstDash val="solid"/>
              </a:ln>
              <a:solidFill>
                <a:schemeClr val="accent2">
                  <a:lumMod val="50000"/>
                </a:schemeClr>
              </a:solidFill>
              <a:effectLst/>
            </a:endParaRPr>
          </a:p>
          <a:p>
            <a:r>
              <a:rPr lang="en-US" sz="5400" dirty="0" smtClean="0">
                <a:ln w="22225">
                  <a:solidFill>
                    <a:schemeClr val="accent2"/>
                  </a:solidFill>
                  <a:prstDash val="solid"/>
                </a:ln>
                <a:solidFill>
                  <a:schemeClr val="accent2">
                    <a:lumMod val="50000"/>
                  </a:schemeClr>
                </a:solidFill>
              </a:rPr>
              <a:t>Don’t share your devices with</a:t>
            </a:r>
          </a:p>
          <a:p>
            <a:r>
              <a:rPr lang="en-US" sz="5400" cap="none" spc="0" dirty="0" smtClean="0">
                <a:ln w="22225">
                  <a:solidFill>
                    <a:schemeClr val="accent2"/>
                  </a:solidFill>
                  <a:prstDash val="solid"/>
                </a:ln>
                <a:solidFill>
                  <a:schemeClr val="accent2">
                    <a:lumMod val="50000"/>
                  </a:schemeClr>
                </a:solidFill>
                <a:effectLst/>
              </a:rPr>
              <a:t>Anyone if email is turned on.</a:t>
            </a:r>
            <a:endParaRPr lang="en-US" sz="5400" cap="none" spc="0" dirty="0">
              <a:ln w="22225">
                <a:solidFill>
                  <a:schemeClr val="accent2"/>
                </a:solidFill>
                <a:prstDash val="solid"/>
              </a:ln>
              <a:solidFill>
                <a:schemeClr val="accent2">
                  <a:lumMod val="50000"/>
                </a:schemeClr>
              </a:solidFill>
              <a:effectLst/>
            </a:endParaRPr>
          </a:p>
        </p:txBody>
      </p:sp>
      <p:pic>
        <p:nvPicPr>
          <p:cNvPr id="10" name="Picture 9"/>
          <p:cNvPicPr>
            <a:picLocks noChangeAspect="1"/>
          </p:cNvPicPr>
          <p:nvPr/>
        </p:nvPicPr>
        <p:blipFill>
          <a:blip r:embed="rId5"/>
          <a:stretch>
            <a:fillRect/>
          </a:stretch>
        </p:blipFill>
        <p:spPr>
          <a:xfrm>
            <a:off x="400049" y="4569142"/>
            <a:ext cx="2619375" cy="1743075"/>
          </a:xfrm>
          <a:prstGeom prst="rect">
            <a:avLst/>
          </a:prstGeom>
        </p:spPr>
      </p:pic>
      <p:sp>
        <p:nvSpPr>
          <p:cNvPr id="2" name="Oval Callout 1"/>
          <p:cNvSpPr/>
          <p:nvPr/>
        </p:nvSpPr>
        <p:spPr>
          <a:xfrm>
            <a:off x="8674443" y="0"/>
            <a:ext cx="1989438" cy="778476"/>
          </a:xfrm>
          <a:prstGeom prst="wedgeEllipseCallout">
            <a:avLst>
              <a:gd name="adj1" fmla="val 55564"/>
              <a:gd name="adj2" fmla="val 5297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t>Data </a:t>
            </a:r>
          </a:p>
          <a:p>
            <a:pPr algn="ctr"/>
            <a:r>
              <a:rPr lang="en-US" b="1" dirty="0" smtClean="0"/>
              <a:t>Security</a:t>
            </a:r>
            <a:endParaRPr lang="en-US" b="1" dirty="0"/>
          </a:p>
        </p:txBody>
      </p:sp>
    </p:spTree>
    <p:extLst>
      <p:ext uri="{BB962C8B-B14F-4D97-AF65-F5344CB8AC3E}">
        <p14:creationId xmlns:p14="http://schemas.microsoft.com/office/powerpoint/2010/main" val="3329581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3031" y="0"/>
            <a:ext cx="10058400" cy="1450757"/>
          </a:xfrm>
        </p:spPr>
        <p:txBody>
          <a:bodyPr>
            <a:normAutofit/>
          </a:bodyPr>
          <a:lstStyle/>
          <a:p>
            <a:r>
              <a:rPr lang="en-US" sz="5400" b="1" dirty="0"/>
              <a:t>So…What to do or not </a:t>
            </a:r>
            <a:r>
              <a:rPr lang="en-US" sz="5400" b="1" dirty="0" smtClean="0"/>
              <a:t>do</a:t>
            </a:r>
            <a:r>
              <a:rPr lang="en-US" sz="5400" b="1" dirty="0"/>
              <a:t>?</a:t>
            </a:r>
          </a:p>
        </p:txBody>
      </p:sp>
      <p:pic>
        <p:nvPicPr>
          <p:cNvPr id="4" name="Picture 3"/>
          <p:cNvPicPr>
            <a:picLocks noChangeAspect="1"/>
          </p:cNvPicPr>
          <p:nvPr/>
        </p:nvPicPr>
        <p:blipFill>
          <a:blip r:embed="rId3"/>
          <a:stretch>
            <a:fillRect/>
          </a:stretch>
        </p:blipFill>
        <p:spPr>
          <a:xfrm>
            <a:off x="9358312" y="-5715"/>
            <a:ext cx="2619375" cy="1743075"/>
          </a:xfrm>
          <a:prstGeom prst="rect">
            <a:avLst/>
          </a:prstGeom>
        </p:spPr>
      </p:pic>
      <p:sp>
        <p:nvSpPr>
          <p:cNvPr id="9" name="Rectangle 8"/>
          <p:cNvSpPr/>
          <p:nvPr/>
        </p:nvSpPr>
        <p:spPr>
          <a:xfrm>
            <a:off x="3019424" y="1959073"/>
            <a:ext cx="8325934" cy="4247317"/>
          </a:xfrm>
          <a:prstGeom prst="rect">
            <a:avLst/>
          </a:prstGeom>
          <a:noFill/>
        </p:spPr>
        <p:txBody>
          <a:bodyPr wrap="none" lIns="91440" tIns="45720" rIns="91440" bIns="45720">
            <a:spAutoFit/>
          </a:bodyPr>
          <a:lstStyle/>
          <a:p>
            <a:r>
              <a:rPr lang="en-US" sz="5400" cap="none" spc="0" dirty="0" smtClean="0">
                <a:ln w="22225">
                  <a:solidFill>
                    <a:schemeClr val="accent2"/>
                  </a:solidFill>
                  <a:prstDash val="solid"/>
                </a:ln>
                <a:solidFill>
                  <a:schemeClr val="accent2">
                    <a:lumMod val="50000"/>
                  </a:schemeClr>
                </a:solidFill>
                <a:effectLst/>
              </a:rPr>
              <a:t>Monitor your email content.</a:t>
            </a:r>
            <a:endParaRPr lang="en-US" sz="5400" dirty="0" smtClean="0">
              <a:ln w="22225">
                <a:solidFill>
                  <a:schemeClr val="accent2"/>
                </a:solidFill>
                <a:prstDash val="solid"/>
              </a:ln>
              <a:solidFill>
                <a:schemeClr val="accent2">
                  <a:lumMod val="50000"/>
                </a:schemeClr>
              </a:solidFill>
            </a:endParaRPr>
          </a:p>
          <a:p>
            <a:pPr algn="ctr"/>
            <a:endParaRPr lang="en-US" sz="5400" cap="none" spc="0" dirty="0">
              <a:ln w="22225">
                <a:solidFill>
                  <a:schemeClr val="accent2"/>
                </a:solidFill>
                <a:prstDash val="solid"/>
              </a:ln>
              <a:solidFill>
                <a:schemeClr val="accent2">
                  <a:lumMod val="50000"/>
                </a:schemeClr>
              </a:solidFill>
              <a:effectLst/>
            </a:endParaRPr>
          </a:p>
          <a:p>
            <a:r>
              <a:rPr lang="en-US" sz="5400" dirty="0" smtClean="0">
                <a:ln w="22225">
                  <a:solidFill>
                    <a:schemeClr val="accent2"/>
                  </a:solidFill>
                  <a:prstDash val="solid"/>
                </a:ln>
                <a:solidFill>
                  <a:schemeClr val="accent2">
                    <a:lumMod val="50000"/>
                  </a:schemeClr>
                </a:solidFill>
              </a:rPr>
              <a:t>Don’t take student PII off </a:t>
            </a:r>
          </a:p>
          <a:p>
            <a:r>
              <a:rPr lang="en-US" sz="5400" dirty="0">
                <a:ln w="22225">
                  <a:solidFill>
                    <a:schemeClr val="accent2"/>
                  </a:solidFill>
                  <a:prstDash val="solid"/>
                </a:ln>
                <a:solidFill>
                  <a:schemeClr val="accent2">
                    <a:lumMod val="50000"/>
                  </a:schemeClr>
                </a:solidFill>
              </a:rPr>
              <a:t>c</a:t>
            </a:r>
            <a:r>
              <a:rPr lang="en-US" sz="5400" cap="none" spc="0" dirty="0" smtClean="0">
                <a:ln w="22225">
                  <a:solidFill>
                    <a:schemeClr val="accent2"/>
                  </a:solidFill>
                  <a:prstDash val="solid"/>
                </a:ln>
                <a:solidFill>
                  <a:schemeClr val="accent2">
                    <a:lumMod val="50000"/>
                  </a:schemeClr>
                </a:solidFill>
                <a:effectLst/>
              </a:rPr>
              <a:t>ampus or discuss in public </a:t>
            </a:r>
          </a:p>
          <a:p>
            <a:r>
              <a:rPr lang="en-US" sz="5400" dirty="0" smtClean="0">
                <a:ln w="22225">
                  <a:solidFill>
                    <a:schemeClr val="accent2"/>
                  </a:solidFill>
                  <a:prstDash val="solid"/>
                </a:ln>
                <a:solidFill>
                  <a:schemeClr val="accent2">
                    <a:lumMod val="50000"/>
                  </a:schemeClr>
                </a:solidFill>
              </a:rPr>
              <a:t>places</a:t>
            </a:r>
            <a:r>
              <a:rPr lang="en-US" sz="5400" cap="none" spc="0" dirty="0" smtClean="0">
                <a:ln w="22225">
                  <a:solidFill>
                    <a:schemeClr val="accent2"/>
                  </a:solidFill>
                  <a:prstDash val="solid"/>
                </a:ln>
                <a:solidFill>
                  <a:schemeClr val="accent2">
                    <a:lumMod val="50000"/>
                  </a:schemeClr>
                </a:solidFill>
                <a:effectLst/>
              </a:rPr>
              <a:t>.</a:t>
            </a:r>
            <a:endParaRPr lang="en-US" sz="5400" cap="none" spc="0" dirty="0">
              <a:ln w="22225">
                <a:solidFill>
                  <a:schemeClr val="accent2"/>
                </a:solidFill>
                <a:prstDash val="solid"/>
              </a:ln>
              <a:solidFill>
                <a:schemeClr val="accent2">
                  <a:lumMod val="50000"/>
                </a:schemeClr>
              </a:solidFill>
              <a:effectLst/>
            </a:endParaRPr>
          </a:p>
        </p:txBody>
      </p:sp>
      <p:pic>
        <p:nvPicPr>
          <p:cNvPr id="2" name="Picture 1"/>
          <p:cNvPicPr>
            <a:picLocks noChangeAspect="1"/>
          </p:cNvPicPr>
          <p:nvPr/>
        </p:nvPicPr>
        <p:blipFill>
          <a:blip r:embed="rId4"/>
          <a:stretch>
            <a:fillRect/>
          </a:stretch>
        </p:blipFill>
        <p:spPr>
          <a:xfrm>
            <a:off x="1026867" y="1887670"/>
            <a:ext cx="1320983" cy="1779563"/>
          </a:xfrm>
          <a:prstGeom prst="rect">
            <a:avLst/>
          </a:prstGeom>
        </p:spPr>
      </p:pic>
      <p:pic>
        <p:nvPicPr>
          <p:cNvPr id="6" name="Picture 5"/>
          <p:cNvPicPr>
            <a:picLocks noChangeAspect="1"/>
          </p:cNvPicPr>
          <p:nvPr/>
        </p:nvPicPr>
        <p:blipFill>
          <a:blip r:embed="rId5"/>
          <a:stretch>
            <a:fillRect/>
          </a:stretch>
        </p:blipFill>
        <p:spPr>
          <a:xfrm>
            <a:off x="774410" y="4121240"/>
            <a:ext cx="1753512" cy="1753512"/>
          </a:xfrm>
          <a:prstGeom prst="rect">
            <a:avLst/>
          </a:prstGeom>
        </p:spPr>
      </p:pic>
      <p:pic>
        <p:nvPicPr>
          <p:cNvPr id="5" name="Picture 4"/>
          <p:cNvPicPr>
            <a:picLocks noChangeAspect="1"/>
          </p:cNvPicPr>
          <p:nvPr/>
        </p:nvPicPr>
        <p:blipFill>
          <a:blip r:embed="rId6"/>
          <a:stretch>
            <a:fillRect/>
          </a:stretch>
        </p:blipFill>
        <p:spPr>
          <a:xfrm>
            <a:off x="8540311" y="36694"/>
            <a:ext cx="2127688" cy="829128"/>
          </a:xfrm>
          <a:prstGeom prst="rect">
            <a:avLst/>
          </a:prstGeom>
        </p:spPr>
      </p:pic>
    </p:spTree>
    <p:extLst>
      <p:ext uri="{BB962C8B-B14F-4D97-AF65-F5344CB8AC3E}">
        <p14:creationId xmlns:p14="http://schemas.microsoft.com/office/powerpoint/2010/main" val="2196474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094"/>
            <a:ext cx="10058400" cy="1450757"/>
          </a:xfrm>
        </p:spPr>
        <p:txBody>
          <a:bodyPr>
            <a:normAutofit/>
          </a:bodyPr>
          <a:lstStyle/>
          <a:p>
            <a:r>
              <a:rPr lang="en-US" sz="5400" b="1" dirty="0"/>
              <a:t>So…What to do or not </a:t>
            </a:r>
            <a:r>
              <a:rPr lang="en-US" sz="5400" b="1" dirty="0" smtClean="0"/>
              <a:t>do</a:t>
            </a:r>
            <a:r>
              <a:rPr lang="en-US" sz="5400" b="1" dirty="0"/>
              <a:t>?</a:t>
            </a:r>
          </a:p>
        </p:txBody>
      </p:sp>
      <p:pic>
        <p:nvPicPr>
          <p:cNvPr id="4" name="Picture 3"/>
          <p:cNvPicPr>
            <a:picLocks noChangeAspect="1"/>
          </p:cNvPicPr>
          <p:nvPr/>
        </p:nvPicPr>
        <p:blipFill>
          <a:blip r:embed="rId3"/>
          <a:stretch>
            <a:fillRect/>
          </a:stretch>
        </p:blipFill>
        <p:spPr>
          <a:xfrm>
            <a:off x="9358312" y="-5715"/>
            <a:ext cx="2619375" cy="1743075"/>
          </a:xfrm>
          <a:prstGeom prst="rect">
            <a:avLst/>
          </a:prstGeom>
        </p:spPr>
      </p:pic>
      <p:sp>
        <p:nvSpPr>
          <p:cNvPr id="9" name="Rectangle 8"/>
          <p:cNvSpPr/>
          <p:nvPr/>
        </p:nvSpPr>
        <p:spPr>
          <a:xfrm>
            <a:off x="1126230" y="1856042"/>
            <a:ext cx="9370052" cy="3693319"/>
          </a:xfrm>
          <a:prstGeom prst="rect">
            <a:avLst/>
          </a:prstGeom>
          <a:noFill/>
        </p:spPr>
        <p:txBody>
          <a:bodyPr wrap="square" lIns="91440" tIns="45720" rIns="91440" bIns="45720">
            <a:spAutoFit/>
          </a:bodyPr>
          <a:lstStyle/>
          <a:p>
            <a:r>
              <a:rPr lang="en-US" sz="5400" cap="none" spc="0" dirty="0" smtClean="0">
                <a:ln w="22225">
                  <a:solidFill>
                    <a:schemeClr val="accent2"/>
                  </a:solidFill>
                  <a:prstDash val="solid"/>
                </a:ln>
                <a:solidFill>
                  <a:schemeClr val="accent2">
                    <a:lumMod val="50000"/>
                  </a:schemeClr>
                </a:solidFill>
                <a:effectLst/>
              </a:rPr>
              <a:t>Use </a:t>
            </a:r>
            <a:r>
              <a:rPr lang="en-US" sz="5400" cap="none" spc="0" dirty="0" smtClean="0">
                <a:ln w="22225">
                  <a:solidFill>
                    <a:schemeClr val="accent2"/>
                  </a:solidFill>
                  <a:prstDash val="solid"/>
                </a:ln>
                <a:solidFill>
                  <a:schemeClr val="accent2">
                    <a:lumMod val="50000"/>
                  </a:schemeClr>
                </a:solidFill>
                <a:effectLst/>
              </a:rPr>
              <a:t>Clarke County web </a:t>
            </a:r>
            <a:r>
              <a:rPr lang="en-US" sz="5400" cap="none" spc="0" dirty="0" smtClean="0">
                <a:ln w="22225">
                  <a:solidFill>
                    <a:schemeClr val="accent2"/>
                  </a:solidFill>
                  <a:prstDash val="solid"/>
                </a:ln>
                <a:solidFill>
                  <a:schemeClr val="accent2">
                    <a:lumMod val="50000"/>
                  </a:schemeClr>
                </a:solidFill>
                <a:effectLst/>
              </a:rPr>
              <a:t>pages to post information when possible.</a:t>
            </a:r>
            <a:endParaRPr lang="en-US" sz="5400" dirty="0" smtClean="0">
              <a:ln w="22225">
                <a:solidFill>
                  <a:schemeClr val="accent2"/>
                </a:solidFill>
                <a:prstDash val="solid"/>
              </a:ln>
              <a:solidFill>
                <a:schemeClr val="accent2">
                  <a:lumMod val="50000"/>
                </a:schemeClr>
              </a:solidFill>
            </a:endParaRPr>
          </a:p>
          <a:p>
            <a:pPr algn="ctr"/>
            <a:endParaRPr lang="en-US" cap="none" spc="0" dirty="0">
              <a:ln w="22225">
                <a:solidFill>
                  <a:schemeClr val="accent2"/>
                </a:solidFill>
                <a:prstDash val="solid"/>
              </a:ln>
              <a:solidFill>
                <a:schemeClr val="accent2">
                  <a:lumMod val="50000"/>
                </a:schemeClr>
              </a:solidFill>
              <a:effectLst/>
            </a:endParaRPr>
          </a:p>
          <a:p>
            <a:r>
              <a:rPr lang="en-US" sz="5400" dirty="0" smtClean="0">
                <a:ln w="22225">
                  <a:solidFill>
                    <a:schemeClr val="accent2"/>
                  </a:solidFill>
                  <a:prstDash val="solid"/>
                </a:ln>
                <a:solidFill>
                  <a:schemeClr val="accent2">
                    <a:lumMod val="50000"/>
                  </a:schemeClr>
                </a:solidFill>
              </a:rPr>
              <a:t>Creating webpages</a:t>
            </a:r>
            <a:r>
              <a:rPr lang="en-US" sz="5400" dirty="0">
                <a:ln w="22225">
                  <a:solidFill>
                    <a:schemeClr val="accent2"/>
                  </a:solidFill>
                  <a:prstDash val="solid"/>
                </a:ln>
                <a:solidFill>
                  <a:schemeClr val="accent2">
                    <a:lumMod val="50000"/>
                  </a:schemeClr>
                </a:solidFill>
              </a:rPr>
              <a:t> </a:t>
            </a:r>
            <a:r>
              <a:rPr lang="en-US" sz="5400" cap="none" spc="0" dirty="0" smtClean="0">
                <a:ln w="22225">
                  <a:solidFill>
                    <a:schemeClr val="accent2"/>
                  </a:solidFill>
                  <a:prstDash val="solid"/>
                </a:ln>
                <a:solidFill>
                  <a:schemeClr val="accent2">
                    <a:lumMod val="50000"/>
                  </a:schemeClr>
                </a:solidFill>
                <a:effectLst/>
              </a:rPr>
              <a:t>that require  logging in if PII</a:t>
            </a:r>
            <a:r>
              <a:rPr lang="en-US" sz="5400" dirty="0" smtClean="0">
                <a:ln w="22225">
                  <a:solidFill>
                    <a:schemeClr val="accent2"/>
                  </a:solidFill>
                  <a:prstDash val="solid"/>
                </a:ln>
                <a:solidFill>
                  <a:schemeClr val="accent2">
                    <a:lumMod val="50000"/>
                  </a:schemeClr>
                </a:solidFill>
              </a:rPr>
              <a:t> is used</a:t>
            </a:r>
            <a:r>
              <a:rPr lang="en-US" sz="5400" cap="none" spc="0" dirty="0" smtClean="0">
                <a:ln w="22225">
                  <a:solidFill>
                    <a:schemeClr val="accent2"/>
                  </a:solidFill>
                  <a:prstDash val="solid"/>
                </a:ln>
                <a:solidFill>
                  <a:schemeClr val="accent2">
                    <a:lumMod val="50000"/>
                  </a:schemeClr>
                </a:solidFill>
                <a:effectLst/>
              </a:rPr>
              <a:t>.</a:t>
            </a:r>
            <a:endParaRPr lang="en-US" sz="5400" cap="none" spc="0" dirty="0">
              <a:ln w="22225">
                <a:solidFill>
                  <a:schemeClr val="accent2"/>
                </a:solidFill>
                <a:prstDash val="solid"/>
              </a:ln>
              <a:solidFill>
                <a:schemeClr val="accent2">
                  <a:lumMod val="50000"/>
                </a:schemeClr>
              </a:solidFill>
              <a:effectLst/>
            </a:endParaRPr>
          </a:p>
        </p:txBody>
      </p:sp>
      <p:sp>
        <p:nvSpPr>
          <p:cNvPr id="5" name="Oval Callout 4"/>
          <p:cNvSpPr/>
          <p:nvPr/>
        </p:nvSpPr>
        <p:spPr>
          <a:xfrm>
            <a:off x="8402595" y="111211"/>
            <a:ext cx="2093687" cy="889686"/>
          </a:xfrm>
          <a:prstGeom prst="wedgeEllipseCallout">
            <a:avLst>
              <a:gd name="adj1" fmla="val 57662"/>
              <a:gd name="adj2" fmla="val 28927"/>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Data Privacy</a:t>
            </a:r>
            <a:endParaRPr lang="en-US" dirty="0"/>
          </a:p>
        </p:txBody>
      </p:sp>
    </p:spTree>
    <p:extLst>
      <p:ext uri="{BB962C8B-B14F-4D97-AF65-F5344CB8AC3E}">
        <p14:creationId xmlns:p14="http://schemas.microsoft.com/office/powerpoint/2010/main" val="1305631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094"/>
            <a:ext cx="10058400" cy="1450757"/>
          </a:xfrm>
        </p:spPr>
        <p:txBody>
          <a:bodyPr>
            <a:normAutofit/>
          </a:bodyPr>
          <a:lstStyle/>
          <a:p>
            <a:r>
              <a:rPr lang="en-US" sz="5400" b="1" dirty="0"/>
              <a:t>So…What to do or not </a:t>
            </a:r>
            <a:r>
              <a:rPr lang="en-US" sz="5400" b="1" dirty="0" smtClean="0"/>
              <a:t>do</a:t>
            </a:r>
            <a:r>
              <a:rPr lang="en-US" sz="5400" b="1" dirty="0"/>
              <a:t>?</a:t>
            </a:r>
          </a:p>
        </p:txBody>
      </p:sp>
      <p:pic>
        <p:nvPicPr>
          <p:cNvPr id="4" name="Picture 3"/>
          <p:cNvPicPr>
            <a:picLocks noChangeAspect="1"/>
          </p:cNvPicPr>
          <p:nvPr/>
        </p:nvPicPr>
        <p:blipFill>
          <a:blip r:embed="rId3"/>
          <a:stretch>
            <a:fillRect/>
          </a:stretch>
        </p:blipFill>
        <p:spPr>
          <a:xfrm>
            <a:off x="9358312" y="-5715"/>
            <a:ext cx="2619375" cy="1743075"/>
          </a:xfrm>
          <a:prstGeom prst="rect">
            <a:avLst/>
          </a:prstGeom>
        </p:spPr>
      </p:pic>
      <p:sp>
        <p:nvSpPr>
          <p:cNvPr id="9" name="Rectangle 8"/>
          <p:cNvSpPr/>
          <p:nvPr/>
        </p:nvSpPr>
        <p:spPr>
          <a:xfrm>
            <a:off x="1087594" y="1856042"/>
            <a:ext cx="9370052" cy="3416320"/>
          </a:xfrm>
          <a:prstGeom prst="rect">
            <a:avLst/>
          </a:prstGeom>
          <a:noFill/>
        </p:spPr>
        <p:txBody>
          <a:bodyPr wrap="square" lIns="91440" tIns="45720" rIns="91440" bIns="45720">
            <a:spAutoFit/>
          </a:bodyPr>
          <a:lstStyle/>
          <a:p>
            <a:r>
              <a:rPr lang="en-US" sz="5400" cap="none" spc="0" dirty="0" smtClean="0">
                <a:ln w="22225">
                  <a:solidFill>
                    <a:schemeClr val="accent2"/>
                  </a:solidFill>
                  <a:prstDash val="solid"/>
                </a:ln>
                <a:solidFill>
                  <a:schemeClr val="accent2">
                    <a:lumMod val="50000"/>
                  </a:schemeClr>
                </a:solidFill>
                <a:effectLst/>
              </a:rPr>
              <a:t>Use </a:t>
            </a:r>
            <a:r>
              <a:rPr lang="en-US" sz="5400" cap="none" spc="0" dirty="0" smtClean="0">
                <a:ln w="22225">
                  <a:solidFill>
                    <a:schemeClr val="accent2"/>
                  </a:solidFill>
                  <a:prstDash val="solid"/>
                </a:ln>
                <a:solidFill>
                  <a:schemeClr val="accent2">
                    <a:lumMod val="50000"/>
                  </a:schemeClr>
                </a:solidFill>
                <a:effectLst/>
              </a:rPr>
              <a:t>Clarke County Schools  </a:t>
            </a:r>
            <a:r>
              <a:rPr lang="en-US" sz="5400" cap="none" spc="0" dirty="0" smtClean="0">
                <a:ln w="22225">
                  <a:solidFill>
                    <a:schemeClr val="accent2"/>
                  </a:solidFill>
                  <a:prstDash val="solid"/>
                </a:ln>
                <a:solidFill>
                  <a:schemeClr val="accent2">
                    <a:lumMod val="50000"/>
                  </a:schemeClr>
                </a:solidFill>
                <a:effectLst/>
              </a:rPr>
              <a:t>supported sites </a:t>
            </a:r>
            <a:r>
              <a:rPr lang="en-US" sz="5400" dirty="0" smtClean="0">
                <a:ln w="22225">
                  <a:solidFill>
                    <a:schemeClr val="accent2"/>
                  </a:solidFill>
                  <a:prstDash val="solid"/>
                </a:ln>
                <a:solidFill>
                  <a:schemeClr val="accent2">
                    <a:lumMod val="50000"/>
                  </a:schemeClr>
                </a:solidFill>
              </a:rPr>
              <a:t>that </a:t>
            </a:r>
            <a:r>
              <a:rPr lang="en-US" sz="5400" dirty="0" smtClean="0">
                <a:ln w="22225">
                  <a:solidFill>
                    <a:schemeClr val="accent2"/>
                  </a:solidFill>
                  <a:prstDash val="solid"/>
                </a:ln>
                <a:solidFill>
                  <a:schemeClr val="accent2">
                    <a:lumMod val="50000"/>
                  </a:schemeClr>
                </a:solidFill>
              </a:rPr>
              <a:t>require a secure password and that are http</a:t>
            </a:r>
            <a:r>
              <a:rPr lang="en-US" sz="5400" dirty="0" smtClean="0">
                <a:ln w="22225">
                  <a:solidFill>
                    <a:srgbClr val="FF0066"/>
                  </a:solidFill>
                  <a:prstDash val="solid"/>
                </a:ln>
                <a:solidFill>
                  <a:srgbClr val="FF0066"/>
                </a:solidFill>
              </a:rPr>
              <a:t>s</a:t>
            </a:r>
            <a:r>
              <a:rPr lang="en-US" sz="5400" dirty="0" smtClean="0">
                <a:ln w="22225">
                  <a:solidFill>
                    <a:schemeClr val="accent2"/>
                  </a:solidFill>
                  <a:prstDash val="solid"/>
                </a:ln>
                <a:solidFill>
                  <a:schemeClr val="accent2">
                    <a:lumMod val="50000"/>
                  </a:schemeClr>
                </a:solidFill>
              </a:rPr>
              <a:t>:// sites.</a:t>
            </a:r>
            <a:endParaRPr lang="en-US" sz="5400" cap="none" spc="0" dirty="0">
              <a:ln w="22225">
                <a:solidFill>
                  <a:schemeClr val="accent2"/>
                </a:solidFill>
                <a:prstDash val="solid"/>
              </a:ln>
              <a:solidFill>
                <a:schemeClr val="accent2">
                  <a:lumMod val="50000"/>
                </a:schemeClr>
              </a:solidFill>
              <a:effectLst/>
            </a:endParaRPr>
          </a:p>
        </p:txBody>
      </p:sp>
      <p:sp>
        <p:nvSpPr>
          <p:cNvPr id="2" name="Oval Callout 1"/>
          <p:cNvSpPr/>
          <p:nvPr/>
        </p:nvSpPr>
        <p:spPr>
          <a:xfrm>
            <a:off x="8662086" y="160638"/>
            <a:ext cx="1795560" cy="691978"/>
          </a:xfrm>
          <a:prstGeom prst="wedgeEllipseCallout">
            <a:avLst>
              <a:gd name="adj1" fmla="val 65190"/>
              <a:gd name="adj2" fmla="val 553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Privacy</a:t>
            </a:r>
            <a:endParaRPr lang="en-US" dirty="0"/>
          </a:p>
        </p:txBody>
      </p:sp>
    </p:spTree>
    <p:extLst>
      <p:ext uri="{BB962C8B-B14F-4D97-AF65-F5344CB8AC3E}">
        <p14:creationId xmlns:p14="http://schemas.microsoft.com/office/powerpoint/2010/main" val="2382641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3429"/>
            <a:ext cx="10058400" cy="1450757"/>
          </a:xfrm>
        </p:spPr>
        <p:txBody>
          <a:bodyPr>
            <a:normAutofit/>
          </a:bodyPr>
          <a:lstStyle/>
          <a:p>
            <a:r>
              <a:rPr lang="en-US" sz="5400" b="1" dirty="0"/>
              <a:t>So…What to do or not </a:t>
            </a:r>
            <a:r>
              <a:rPr lang="en-US" sz="5400" b="1" dirty="0" smtClean="0"/>
              <a:t>do</a:t>
            </a:r>
            <a:r>
              <a:rPr lang="en-US" sz="5400" b="1" dirty="0"/>
              <a:t>?</a:t>
            </a:r>
          </a:p>
        </p:txBody>
      </p:sp>
      <p:pic>
        <p:nvPicPr>
          <p:cNvPr id="4" name="Picture 3"/>
          <p:cNvPicPr>
            <a:picLocks noChangeAspect="1"/>
          </p:cNvPicPr>
          <p:nvPr/>
        </p:nvPicPr>
        <p:blipFill>
          <a:blip r:embed="rId3"/>
          <a:stretch>
            <a:fillRect/>
          </a:stretch>
        </p:blipFill>
        <p:spPr>
          <a:xfrm>
            <a:off x="9358312" y="-5715"/>
            <a:ext cx="2619375" cy="1743075"/>
          </a:xfrm>
          <a:prstGeom prst="rect">
            <a:avLst/>
          </a:prstGeom>
        </p:spPr>
      </p:pic>
      <p:sp>
        <p:nvSpPr>
          <p:cNvPr id="9" name="Rectangle 8"/>
          <p:cNvSpPr/>
          <p:nvPr/>
        </p:nvSpPr>
        <p:spPr>
          <a:xfrm>
            <a:off x="2893610" y="1737360"/>
            <a:ext cx="9485610" cy="4678204"/>
          </a:xfrm>
          <a:prstGeom prst="rect">
            <a:avLst/>
          </a:prstGeom>
          <a:noFill/>
        </p:spPr>
        <p:txBody>
          <a:bodyPr wrap="none" lIns="91440" tIns="45720" rIns="91440" bIns="45720">
            <a:spAutoFit/>
          </a:bodyPr>
          <a:lstStyle/>
          <a:p>
            <a:r>
              <a:rPr lang="en-US" sz="5400" cap="none" spc="0" dirty="0" smtClean="0">
                <a:ln w="22225">
                  <a:solidFill>
                    <a:schemeClr val="accent2"/>
                  </a:solidFill>
                  <a:prstDash val="solid"/>
                </a:ln>
                <a:solidFill>
                  <a:schemeClr val="accent2">
                    <a:lumMod val="50000"/>
                  </a:schemeClr>
                </a:solidFill>
                <a:effectLst/>
              </a:rPr>
              <a:t>Avoid discussing students </a:t>
            </a:r>
          </a:p>
          <a:p>
            <a:r>
              <a:rPr lang="en-US" sz="5400" dirty="0" smtClean="0">
                <a:ln w="22225">
                  <a:solidFill>
                    <a:schemeClr val="accent2"/>
                  </a:solidFill>
                  <a:prstDash val="solid"/>
                </a:ln>
                <a:solidFill>
                  <a:schemeClr val="accent2">
                    <a:lumMod val="50000"/>
                  </a:schemeClr>
                </a:solidFill>
              </a:rPr>
              <a:t>on social media</a:t>
            </a:r>
            <a:r>
              <a:rPr lang="en-US" sz="5400" cap="none" spc="0" dirty="0" smtClean="0">
                <a:ln w="22225">
                  <a:solidFill>
                    <a:schemeClr val="accent2"/>
                  </a:solidFill>
                  <a:prstDash val="solid"/>
                </a:ln>
                <a:solidFill>
                  <a:schemeClr val="accent2">
                    <a:lumMod val="50000"/>
                  </a:schemeClr>
                </a:solidFill>
                <a:effectLst/>
              </a:rPr>
              <a:t>.</a:t>
            </a:r>
            <a:endParaRPr lang="en-US" sz="5400" dirty="0" smtClean="0">
              <a:ln w="22225">
                <a:solidFill>
                  <a:schemeClr val="accent2"/>
                </a:solidFill>
                <a:prstDash val="solid"/>
              </a:ln>
              <a:solidFill>
                <a:schemeClr val="accent2">
                  <a:lumMod val="50000"/>
                </a:schemeClr>
              </a:solidFill>
            </a:endParaRPr>
          </a:p>
          <a:p>
            <a:pPr algn="ctr"/>
            <a:endParaRPr lang="en-US" sz="2800" cap="none" spc="0" dirty="0">
              <a:ln w="22225">
                <a:solidFill>
                  <a:schemeClr val="accent2"/>
                </a:solidFill>
                <a:prstDash val="solid"/>
              </a:ln>
              <a:solidFill>
                <a:schemeClr val="accent2">
                  <a:lumMod val="50000"/>
                </a:schemeClr>
              </a:solidFill>
              <a:effectLst/>
            </a:endParaRPr>
          </a:p>
          <a:p>
            <a:r>
              <a:rPr lang="en-US" sz="5400" dirty="0" smtClean="0">
                <a:ln w="22225">
                  <a:solidFill>
                    <a:schemeClr val="accent2"/>
                  </a:solidFill>
                  <a:prstDash val="solid"/>
                </a:ln>
                <a:solidFill>
                  <a:schemeClr val="accent2">
                    <a:lumMod val="50000"/>
                  </a:schemeClr>
                </a:solidFill>
              </a:rPr>
              <a:t>DO NOT post student pics or </a:t>
            </a:r>
          </a:p>
          <a:p>
            <a:r>
              <a:rPr lang="en-US" sz="5400" dirty="0" smtClean="0">
                <a:ln w="22225">
                  <a:solidFill>
                    <a:schemeClr val="accent2"/>
                  </a:solidFill>
                  <a:prstDash val="solid"/>
                </a:ln>
                <a:solidFill>
                  <a:schemeClr val="accent2">
                    <a:lumMod val="50000"/>
                  </a:schemeClr>
                </a:solidFill>
              </a:rPr>
              <a:t>allow classroom visitors to post </a:t>
            </a:r>
          </a:p>
          <a:p>
            <a:r>
              <a:rPr lang="en-US" sz="5400" dirty="0" smtClean="0">
                <a:ln w="22225">
                  <a:solidFill>
                    <a:schemeClr val="accent2"/>
                  </a:solidFill>
                  <a:prstDash val="solid"/>
                </a:ln>
                <a:solidFill>
                  <a:schemeClr val="accent2">
                    <a:lumMod val="50000"/>
                  </a:schemeClr>
                </a:solidFill>
              </a:rPr>
              <a:t>pics on </a:t>
            </a:r>
            <a:r>
              <a:rPr lang="en-US" sz="5400" cap="none" spc="0" dirty="0" smtClean="0">
                <a:ln w="22225">
                  <a:solidFill>
                    <a:schemeClr val="accent2"/>
                  </a:solidFill>
                  <a:prstDash val="solid"/>
                </a:ln>
                <a:solidFill>
                  <a:schemeClr val="accent2">
                    <a:lumMod val="50000"/>
                  </a:schemeClr>
                </a:solidFill>
                <a:effectLst/>
              </a:rPr>
              <a:t>any type of social media.</a:t>
            </a:r>
            <a:endParaRPr lang="en-US" sz="5400" cap="none" spc="0" dirty="0">
              <a:ln w="22225">
                <a:solidFill>
                  <a:schemeClr val="accent2"/>
                </a:solidFill>
                <a:prstDash val="solid"/>
              </a:ln>
              <a:solidFill>
                <a:schemeClr val="accent2">
                  <a:lumMod val="50000"/>
                </a:schemeClr>
              </a:solidFill>
              <a:effectLst/>
            </a:endParaRPr>
          </a:p>
        </p:txBody>
      </p:sp>
      <p:pic>
        <p:nvPicPr>
          <p:cNvPr id="7" name="Picture 6"/>
          <p:cNvPicPr>
            <a:picLocks noChangeAspect="1"/>
          </p:cNvPicPr>
          <p:nvPr/>
        </p:nvPicPr>
        <p:blipFill>
          <a:blip r:embed="rId4"/>
          <a:stretch>
            <a:fillRect/>
          </a:stretch>
        </p:blipFill>
        <p:spPr>
          <a:xfrm>
            <a:off x="284346" y="1979894"/>
            <a:ext cx="2466975" cy="1847850"/>
          </a:xfrm>
          <a:prstGeom prst="rect">
            <a:avLst/>
          </a:prstGeom>
        </p:spPr>
      </p:pic>
      <p:pic>
        <p:nvPicPr>
          <p:cNvPr id="8" name="Picture 7"/>
          <p:cNvPicPr>
            <a:picLocks noChangeAspect="1"/>
          </p:cNvPicPr>
          <p:nvPr/>
        </p:nvPicPr>
        <p:blipFill>
          <a:blip r:embed="rId5"/>
          <a:stretch>
            <a:fillRect/>
          </a:stretch>
        </p:blipFill>
        <p:spPr>
          <a:xfrm>
            <a:off x="284346" y="3827744"/>
            <a:ext cx="2466975" cy="1351940"/>
          </a:xfrm>
          <a:prstGeom prst="rect">
            <a:avLst/>
          </a:prstGeom>
        </p:spPr>
      </p:pic>
      <p:pic>
        <p:nvPicPr>
          <p:cNvPr id="10" name="Picture 9"/>
          <p:cNvPicPr>
            <a:picLocks noChangeAspect="1"/>
          </p:cNvPicPr>
          <p:nvPr/>
        </p:nvPicPr>
        <p:blipFill>
          <a:blip r:embed="rId6"/>
          <a:stretch>
            <a:fillRect/>
          </a:stretch>
        </p:blipFill>
        <p:spPr>
          <a:xfrm>
            <a:off x="-172279" y="5170950"/>
            <a:ext cx="1881809" cy="1053813"/>
          </a:xfrm>
          <a:prstGeom prst="rect">
            <a:avLst/>
          </a:prstGeom>
        </p:spPr>
      </p:pic>
      <p:pic>
        <p:nvPicPr>
          <p:cNvPr id="11" name="Picture 10"/>
          <p:cNvPicPr>
            <a:picLocks noChangeAspect="1"/>
          </p:cNvPicPr>
          <p:nvPr/>
        </p:nvPicPr>
        <p:blipFill>
          <a:blip r:embed="rId7"/>
          <a:stretch>
            <a:fillRect/>
          </a:stretch>
        </p:blipFill>
        <p:spPr>
          <a:xfrm>
            <a:off x="1468426" y="5170950"/>
            <a:ext cx="1181086" cy="1189820"/>
          </a:xfrm>
          <a:prstGeom prst="rect">
            <a:avLst/>
          </a:prstGeom>
        </p:spPr>
      </p:pic>
      <p:sp>
        <p:nvSpPr>
          <p:cNvPr id="2" name="Oval Callout 1"/>
          <p:cNvSpPr/>
          <p:nvPr/>
        </p:nvSpPr>
        <p:spPr>
          <a:xfrm>
            <a:off x="8340811" y="73429"/>
            <a:ext cx="2224216" cy="816257"/>
          </a:xfrm>
          <a:prstGeom prst="wedgeEllipseCallout">
            <a:avLst>
              <a:gd name="adj1" fmla="val 52500"/>
              <a:gd name="adj2" fmla="val 549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Data Privacy</a:t>
            </a:r>
            <a:endParaRPr lang="en-US" dirty="0"/>
          </a:p>
        </p:txBody>
      </p:sp>
    </p:spTree>
    <p:extLst>
      <p:ext uri="{BB962C8B-B14F-4D97-AF65-F5344CB8AC3E}">
        <p14:creationId xmlns:p14="http://schemas.microsoft.com/office/powerpoint/2010/main" val="547942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3429"/>
            <a:ext cx="10058400" cy="1450757"/>
          </a:xfrm>
        </p:spPr>
        <p:txBody>
          <a:bodyPr>
            <a:normAutofit fontScale="90000"/>
          </a:bodyPr>
          <a:lstStyle/>
          <a:p>
            <a:r>
              <a:rPr lang="en-US" sz="5400" b="1" dirty="0" smtClean="0"/>
              <a:t>So…What </a:t>
            </a:r>
            <a:r>
              <a:rPr lang="en-US" sz="5400" b="1" dirty="0"/>
              <a:t>to do or not </a:t>
            </a:r>
            <a:r>
              <a:rPr lang="en-US" sz="5400" b="1" dirty="0" smtClean="0"/>
              <a:t>to do for </a:t>
            </a:r>
            <a:br>
              <a:rPr lang="en-US" sz="5400" b="1" dirty="0" smtClean="0"/>
            </a:br>
            <a:r>
              <a:rPr lang="en-US" sz="5400" b="1" dirty="0" smtClean="0"/>
              <a:t>Privacy and Security?</a:t>
            </a:r>
            <a:endParaRPr lang="en-US" sz="5400" b="1" dirty="0"/>
          </a:p>
        </p:txBody>
      </p:sp>
      <p:pic>
        <p:nvPicPr>
          <p:cNvPr id="4" name="Picture 3"/>
          <p:cNvPicPr>
            <a:picLocks noChangeAspect="1"/>
          </p:cNvPicPr>
          <p:nvPr/>
        </p:nvPicPr>
        <p:blipFill>
          <a:blip r:embed="rId3"/>
          <a:stretch>
            <a:fillRect/>
          </a:stretch>
        </p:blipFill>
        <p:spPr>
          <a:xfrm>
            <a:off x="9358312" y="-5715"/>
            <a:ext cx="2619375" cy="1743075"/>
          </a:xfrm>
          <a:prstGeom prst="rect">
            <a:avLst/>
          </a:prstGeom>
        </p:spPr>
      </p:pic>
      <p:pic>
        <p:nvPicPr>
          <p:cNvPr id="2" name="Picture 1"/>
          <p:cNvPicPr>
            <a:picLocks noChangeAspect="1"/>
          </p:cNvPicPr>
          <p:nvPr/>
        </p:nvPicPr>
        <p:blipFill>
          <a:blip r:embed="rId4"/>
          <a:stretch>
            <a:fillRect/>
          </a:stretch>
        </p:blipFill>
        <p:spPr>
          <a:xfrm>
            <a:off x="879924" y="2271526"/>
            <a:ext cx="9448932" cy="2583810"/>
          </a:xfrm>
          <a:prstGeom prst="rect">
            <a:avLst/>
          </a:prstGeom>
        </p:spPr>
      </p:pic>
      <p:pic>
        <p:nvPicPr>
          <p:cNvPr id="5" name="Picture 4"/>
          <p:cNvPicPr>
            <a:picLocks noChangeAspect="1"/>
          </p:cNvPicPr>
          <p:nvPr/>
        </p:nvPicPr>
        <p:blipFill>
          <a:blip r:embed="rId5"/>
          <a:stretch>
            <a:fillRect/>
          </a:stretch>
        </p:blipFill>
        <p:spPr>
          <a:xfrm>
            <a:off x="10058400" y="1816504"/>
            <a:ext cx="1171429" cy="4568884"/>
          </a:xfrm>
          <a:prstGeom prst="rect">
            <a:avLst/>
          </a:prstGeom>
        </p:spPr>
      </p:pic>
    </p:spTree>
    <p:extLst>
      <p:ext uri="{BB962C8B-B14F-4D97-AF65-F5344CB8AC3E}">
        <p14:creationId xmlns:p14="http://schemas.microsoft.com/office/powerpoint/2010/main" val="2457889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5321" y="1917011"/>
            <a:ext cx="8127353" cy="35394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rgbClr val="FF0000"/>
                </a:solidFill>
                <a:effectLst/>
              </a:rPr>
              <a:t>Although the </a:t>
            </a:r>
            <a:r>
              <a:rPr lang="en-US" sz="4000" b="1" u="sng" cap="none" spc="0" dirty="0" smtClean="0">
                <a:ln/>
                <a:solidFill>
                  <a:srgbClr val="FF0000"/>
                </a:solidFill>
                <a:effectLst/>
              </a:rPr>
              <a:t>Data Governance Policy</a:t>
            </a:r>
          </a:p>
          <a:p>
            <a:pPr algn="ctr"/>
            <a:r>
              <a:rPr lang="en-US" sz="4000" b="1" dirty="0" smtClean="0">
                <a:ln/>
                <a:solidFill>
                  <a:srgbClr val="FF0000"/>
                </a:solidFill>
              </a:rPr>
              <a:t>And</a:t>
            </a:r>
          </a:p>
          <a:p>
            <a:pPr algn="ctr"/>
            <a:r>
              <a:rPr lang="en-US" sz="4000" b="1" u="sng" cap="none" spc="0" dirty="0" smtClean="0">
                <a:ln/>
                <a:solidFill>
                  <a:srgbClr val="FF0000"/>
                </a:solidFill>
                <a:effectLst/>
              </a:rPr>
              <a:t>Technology Usage Policy</a:t>
            </a:r>
          </a:p>
          <a:p>
            <a:pPr algn="ctr"/>
            <a:r>
              <a:rPr lang="en-US" sz="2400" b="1" i="1" dirty="0" smtClean="0">
                <a:ln/>
              </a:rPr>
              <a:t>Have </a:t>
            </a:r>
            <a:r>
              <a:rPr lang="en-US" sz="2400" b="1" i="1" dirty="0">
                <a:ln/>
              </a:rPr>
              <a:t>C</a:t>
            </a:r>
            <a:r>
              <a:rPr lang="en-US" sz="2400" b="1" i="1" dirty="0" smtClean="0">
                <a:ln/>
              </a:rPr>
              <a:t>ommon Threads…</a:t>
            </a:r>
          </a:p>
          <a:p>
            <a:pPr algn="ctr"/>
            <a:r>
              <a:rPr lang="en-US" sz="4000" b="1" cap="none" spc="0" dirty="0" smtClean="0">
                <a:ln/>
                <a:solidFill>
                  <a:srgbClr val="FF0000"/>
                </a:solidFill>
                <a:effectLst/>
              </a:rPr>
              <a:t>They are DIFFERENT POLICIES AND</a:t>
            </a:r>
          </a:p>
          <a:p>
            <a:pPr algn="ctr"/>
            <a:r>
              <a:rPr lang="en-US" sz="4000" b="1" dirty="0" smtClean="0">
                <a:ln/>
                <a:solidFill>
                  <a:srgbClr val="FF0000"/>
                </a:solidFill>
              </a:rPr>
              <a:t>SERVE DIFFERENT PUPOSES</a:t>
            </a:r>
            <a:endParaRPr lang="en-US" sz="4000" b="1" cap="none" spc="0" dirty="0">
              <a:ln/>
              <a:solidFill>
                <a:srgbClr val="FF0000"/>
              </a:solidFill>
              <a:effectLst/>
            </a:endParaRPr>
          </a:p>
        </p:txBody>
      </p:sp>
      <p:sp>
        <p:nvSpPr>
          <p:cNvPr id="4" name="Rectangle 3"/>
          <p:cNvSpPr/>
          <p:nvPr/>
        </p:nvSpPr>
        <p:spPr>
          <a:xfrm>
            <a:off x="146508" y="112924"/>
            <a:ext cx="2754986"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Footnote</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24514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303855"/>
            <a:ext cx="10058400" cy="1450757"/>
          </a:xfrm>
        </p:spPr>
        <p:txBody>
          <a:bodyPr>
            <a:normAutofit fontScale="90000"/>
          </a:bodyPr>
          <a:lstStyle/>
          <a:p>
            <a:r>
              <a:rPr lang="en-US" sz="5400" b="1" dirty="0" smtClean="0">
                <a:solidFill>
                  <a:schemeClr val="tx1"/>
                </a:solidFill>
              </a:rPr>
              <a:t>What are our responsibilities</a:t>
            </a:r>
            <a:br>
              <a:rPr lang="en-US" sz="5400" b="1" dirty="0" smtClean="0">
                <a:solidFill>
                  <a:schemeClr val="tx1"/>
                </a:solidFill>
              </a:rPr>
            </a:br>
            <a:r>
              <a:rPr lang="en-US" sz="5400" b="1" dirty="0" smtClean="0">
                <a:solidFill>
                  <a:schemeClr val="tx1"/>
                </a:solidFill>
              </a:rPr>
              <a:t>when </a:t>
            </a:r>
            <a:r>
              <a:rPr lang="en-US" sz="5400" b="1" u="sng" dirty="0" smtClean="0">
                <a:solidFill>
                  <a:schemeClr val="tx1"/>
                </a:solidFill>
              </a:rPr>
              <a:t>purchasing</a:t>
            </a:r>
            <a:r>
              <a:rPr lang="en-US" sz="5400" b="1" dirty="0" smtClean="0">
                <a:solidFill>
                  <a:schemeClr val="tx1"/>
                </a:solidFill>
              </a:rPr>
              <a:t> online resources…</a:t>
            </a:r>
            <a:endParaRPr lang="en-US" sz="5400" b="1" dirty="0">
              <a:solidFill>
                <a:schemeClr val="tx1"/>
              </a:solidFill>
            </a:endParaRPr>
          </a:p>
        </p:txBody>
      </p:sp>
      <p:sp>
        <p:nvSpPr>
          <p:cNvPr id="7" name="Content Placeholder 6"/>
          <p:cNvSpPr>
            <a:spLocks noGrp="1"/>
          </p:cNvSpPr>
          <p:nvPr>
            <p:ph sz="quarter" idx="4"/>
          </p:nvPr>
        </p:nvSpPr>
        <p:spPr>
          <a:xfrm>
            <a:off x="609599" y="1854974"/>
            <a:ext cx="4937760" cy="4114483"/>
          </a:xfrm>
        </p:spPr>
        <p:txBody>
          <a:bodyPr>
            <a:normAutofit fontScale="85000" lnSpcReduction="20000"/>
          </a:bodyPr>
          <a:lstStyle/>
          <a:p>
            <a:r>
              <a:rPr lang="en-US" b="1" dirty="0" smtClean="0">
                <a:solidFill>
                  <a:schemeClr val="tx1"/>
                </a:solidFill>
              </a:rPr>
              <a:t>Clarke County Schools </a:t>
            </a:r>
            <a:r>
              <a:rPr lang="en-US" dirty="0">
                <a:solidFill>
                  <a:schemeClr val="tx1"/>
                </a:solidFill>
              </a:rPr>
              <a:t>take our student data privacy and safety seriously.  For district purchased online resources, we only upload the most basic Directory Information into online resources such as name, homeroom, grade, network login or school email address, and a password.  </a:t>
            </a:r>
            <a:endParaRPr lang="en-US" dirty="0" smtClean="0">
              <a:solidFill>
                <a:schemeClr val="tx1"/>
              </a:solidFill>
            </a:endParaRPr>
          </a:p>
          <a:p>
            <a:r>
              <a:rPr lang="en-US" dirty="0" smtClean="0">
                <a:solidFill>
                  <a:schemeClr val="tx1"/>
                </a:solidFill>
              </a:rPr>
              <a:t>For </a:t>
            </a:r>
            <a:r>
              <a:rPr lang="en-US" dirty="0">
                <a:solidFill>
                  <a:schemeClr val="tx1"/>
                </a:solidFill>
              </a:rPr>
              <a:t>students in grades K-6 we load first name and last initial only </a:t>
            </a:r>
            <a:r>
              <a:rPr lang="en-US" dirty="0" smtClean="0">
                <a:solidFill>
                  <a:schemeClr val="tx1"/>
                </a:solidFill>
              </a:rPr>
              <a:t>(when possible) </a:t>
            </a:r>
            <a:r>
              <a:rPr lang="en-US" dirty="0">
                <a:solidFill>
                  <a:schemeClr val="tx1"/>
                </a:solidFill>
              </a:rPr>
              <a:t>and only upload homeroom and/or grade when </a:t>
            </a:r>
            <a:r>
              <a:rPr lang="en-US" dirty="0" smtClean="0">
                <a:solidFill>
                  <a:schemeClr val="tx1"/>
                </a:solidFill>
              </a:rPr>
              <a:t>absolutely </a:t>
            </a:r>
            <a:r>
              <a:rPr lang="en-US" dirty="0">
                <a:solidFill>
                  <a:schemeClr val="tx1"/>
                </a:solidFill>
              </a:rPr>
              <a:t>necessary.  </a:t>
            </a:r>
            <a:endParaRPr lang="en-US" dirty="0" smtClean="0">
              <a:solidFill>
                <a:schemeClr val="tx1"/>
              </a:solidFill>
            </a:endParaRPr>
          </a:p>
          <a:p>
            <a:r>
              <a:rPr lang="en-US" dirty="0" smtClean="0">
                <a:solidFill>
                  <a:schemeClr val="tx1"/>
                </a:solidFill>
              </a:rPr>
              <a:t>When </a:t>
            </a:r>
            <a:r>
              <a:rPr lang="en-US" dirty="0" smtClean="0">
                <a:solidFill>
                  <a:schemeClr val="tx1"/>
                </a:solidFill>
              </a:rPr>
              <a:t>the </a:t>
            </a:r>
            <a:r>
              <a:rPr lang="en-US" dirty="0">
                <a:solidFill>
                  <a:schemeClr val="tx1"/>
                </a:solidFill>
              </a:rPr>
              <a:t>district </a:t>
            </a:r>
            <a:r>
              <a:rPr lang="en-US" dirty="0" smtClean="0">
                <a:solidFill>
                  <a:schemeClr val="tx1"/>
                </a:solidFill>
              </a:rPr>
              <a:t>department or committee selected </a:t>
            </a:r>
            <a:r>
              <a:rPr lang="en-US" dirty="0">
                <a:solidFill>
                  <a:schemeClr val="tx1"/>
                </a:solidFill>
              </a:rPr>
              <a:t>online </a:t>
            </a:r>
            <a:r>
              <a:rPr lang="en-US" dirty="0" smtClean="0">
                <a:solidFill>
                  <a:schemeClr val="tx1"/>
                </a:solidFill>
              </a:rPr>
              <a:t>resource </a:t>
            </a:r>
            <a:r>
              <a:rPr lang="en-US" dirty="0">
                <a:solidFill>
                  <a:schemeClr val="tx1"/>
                </a:solidFill>
              </a:rPr>
              <a:t>is no longer used, the company is contacted to remove student data. </a:t>
            </a:r>
            <a:endParaRPr lang="en-US" dirty="0" smtClean="0">
              <a:solidFill>
                <a:schemeClr val="tx1"/>
              </a:solidFill>
            </a:endParaRPr>
          </a:p>
          <a:p>
            <a:r>
              <a:rPr lang="en-US" dirty="0" smtClean="0">
                <a:solidFill>
                  <a:schemeClr val="tx1"/>
                </a:solidFill>
              </a:rPr>
              <a:t>The </a:t>
            </a:r>
            <a:r>
              <a:rPr lang="en-US" dirty="0">
                <a:solidFill>
                  <a:schemeClr val="tx1"/>
                </a:solidFill>
              </a:rPr>
              <a:t>local schools </a:t>
            </a:r>
            <a:r>
              <a:rPr lang="en-US" dirty="0" smtClean="0">
                <a:solidFill>
                  <a:schemeClr val="tx1"/>
                </a:solidFill>
              </a:rPr>
              <a:t>are </a:t>
            </a:r>
            <a:r>
              <a:rPr lang="en-US" dirty="0">
                <a:solidFill>
                  <a:schemeClr val="tx1"/>
                </a:solidFill>
              </a:rPr>
              <a:t>requested to do the same for online resources purchased by the individual schools as a school or on behalf of a grade level.  </a:t>
            </a:r>
            <a:endParaRPr lang="en-US" dirty="0" smtClean="0">
              <a:solidFill>
                <a:schemeClr val="tx1"/>
              </a:solidFill>
            </a:endParaRPr>
          </a:p>
          <a:p>
            <a:r>
              <a:rPr lang="en-US" dirty="0" smtClean="0">
                <a:solidFill>
                  <a:schemeClr val="tx1"/>
                </a:solidFill>
              </a:rPr>
              <a:t>Teachers </a:t>
            </a:r>
            <a:r>
              <a:rPr lang="en-US" dirty="0">
                <a:solidFill>
                  <a:schemeClr val="tx1"/>
                </a:solidFill>
              </a:rPr>
              <a:t>are asked to do the same for individual resources purchased or used for free by teachers.</a:t>
            </a:r>
          </a:p>
          <a:p>
            <a:endParaRPr lang="en-US" dirty="0"/>
          </a:p>
        </p:txBody>
      </p:sp>
      <p:pic>
        <p:nvPicPr>
          <p:cNvPr id="4" name="Picture 3"/>
          <p:cNvPicPr>
            <a:picLocks noChangeAspect="1"/>
          </p:cNvPicPr>
          <p:nvPr/>
        </p:nvPicPr>
        <p:blipFill>
          <a:blip r:embed="rId3"/>
          <a:stretch>
            <a:fillRect/>
          </a:stretch>
        </p:blipFill>
        <p:spPr>
          <a:xfrm>
            <a:off x="9358312" y="-5715"/>
            <a:ext cx="2619375" cy="1743075"/>
          </a:xfrm>
          <a:prstGeom prst="rect">
            <a:avLst/>
          </a:prstGeom>
        </p:spPr>
      </p:pic>
      <p:sp>
        <p:nvSpPr>
          <p:cNvPr id="13" name="Text Placeholder 1"/>
          <p:cNvSpPr>
            <a:spLocks noGrp="1"/>
          </p:cNvSpPr>
          <p:nvPr>
            <p:ph sz="half" idx="2"/>
          </p:nvPr>
        </p:nvSpPr>
        <p:spPr>
          <a:xfrm>
            <a:off x="5863622" y="1774138"/>
            <a:ext cx="4937125" cy="4221051"/>
          </a:xfrm>
        </p:spPr>
        <p:txBody>
          <a:bodyPr>
            <a:noAutofit/>
          </a:bodyPr>
          <a:lstStyle/>
          <a:p>
            <a:r>
              <a:rPr lang="en-US" sz="1600" b="1" dirty="0" smtClean="0">
                <a:solidFill>
                  <a:schemeClr val="tx1"/>
                </a:solidFill>
              </a:rPr>
              <a:t>Teachers and Local Schools</a:t>
            </a:r>
            <a:r>
              <a:rPr lang="en-US" sz="1600" dirty="0" smtClean="0">
                <a:solidFill>
                  <a:schemeClr val="tx1"/>
                </a:solidFill>
              </a:rPr>
              <a:t> </a:t>
            </a:r>
            <a:r>
              <a:rPr lang="en-US" sz="1600" dirty="0">
                <a:solidFill>
                  <a:schemeClr val="tx1"/>
                </a:solidFill>
              </a:rPr>
              <a:t>often select apps or online resources that support learning.  We ask that </a:t>
            </a:r>
            <a:r>
              <a:rPr lang="en-US" sz="1600" dirty="0" smtClean="0">
                <a:solidFill>
                  <a:schemeClr val="tx1"/>
                </a:solidFill>
              </a:rPr>
              <a:t>teachers and the local school administration be </a:t>
            </a:r>
            <a:r>
              <a:rPr lang="en-US" sz="1600" dirty="0">
                <a:solidFill>
                  <a:schemeClr val="tx1"/>
                </a:solidFill>
              </a:rPr>
              <a:t>responsible for </a:t>
            </a:r>
            <a:r>
              <a:rPr lang="en-US" sz="1600" dirty="0" smtClean="0">
                <a:solidFill>
                  <a:schemeClr val="tx1"/>
                </a:solidFill>
              </a:rPr>
              <a:t>student data privacy and take </a:t>
            </a:r>
            <a:r>
              <a:rPr lang="en-US" sz="1600" dirty="0">
                <a:solidFill>
                  <a:schemeClr val="tx1"/>
                </a:solidFill>
              </a:rPr>
              <a:t>great care when having students use the resources and only import, enter, or have students enter two pieces of information.  Preferably first name and last initial.  </a:t>
            </a:r>
            <a:endParaRPr lang="en-US" sz="1600" dirty="0" smtClean="0">
              <a:solidFill>
                <a:schemeClr val="tx1"/>
              </a:solidFill>
            </a:endParaRPr>
          </a:p>
          <a:p>
            <a:r>
              <a:rPr lang="en-US" sz="1600" dirty="0" smtClean="0">
                <a:solidFill>
                  <a:schemeClr val="tx1"/>
                </a:solidFill>
              </a:rPr>
              <a:t>When </a:t>
            </a:r>
            <a:r>
              <a:rPr lang="en-US" sz="1600" dirty="0">
                <a:solidFill>
                  <a:schemeClr val="tx1"/>
                </a:solidFill>
              </a:rPr>
              <a:t>possible, we ask that they use a nickname or avatar for the student and no names at all.  Teachers are responsible for the removal of any student data when these resources are no longer in use.  If an online resource is used with students under 14 and not listed </a:t>
            </a:r>
            <a:r>
              <a:rPr lang="en-US" sz="1600" dirty="0" smtClean="0">
                <a:solidFill>
                  <a:schemeClr val="tx1"/>
                </a:solidFill>
              </a:rPr>
              <a:t>on our website, </a:t>
            </a:r>
            <a:r>
              <a:rPr lang="en-US" sz="1600" dirty="0">
                <a:solidFill>
                  <a:schemeClr val="tx1"/>
                </a:solidFill>
              </a:rPr>
              <a:t>either </a:t>
            </a:r>
            <a:endParaRPr lang="en-US" sz="1600" dirty="0" smtClean="0">
              <a:solidFill>
                <a:schemeClr val="tx1"/>
              </a:solidFill>
            </a:endParaRPr>
          </a:p>
          <a:p>
            <a:pPr marL="457200" indent="-457200">
              <a:buFont typeface="+mj-lt"/>
              <a:buAutoNum type="arabicPeriod"/>
            </a:pPr>
            <a:r>
              <a:rPr lang="en-US" sz="1600" dirty="0" smtClean="0">
                <a:solidFill>
                  <a:schemeClr val="tx1"/>
                </a:solidFill>
              </a:rPr>
              <a:t>NO </a:t>
            </a:r>
            <a:r>
              <a:rPr lang="en-US" sz="1600" dirty="0">
                <a:solidFill>
                  <a:schemeClr val="tx1"/>
                </a:solidFill>
              </a:rPr>
              <a:t>personally identifiable </a:t>
            </a:r>
            <a:r>
              <a:rPr lang="en-US" sz="1600" dirty="0" smtClean="0">
                <a:solidFill>
                  <a:schemeClr val="tx1"/>
                </a:solidFill>
              </a:rPr>
              <a:t>information </a:t>
            </a:r>
            <a:r>
              <a:rPr lang="en-US" sz="1600" dirty="0">
                <a:solidFill>
                  <a:schemeClr val="tx1"/>
                </a:solidFill>
              </a:rPr>
              <a:t>about a student such as first name should  be entered into the program or </a:t>
            </a:r>
            <a:endParaRPr lang="en-US" sz="1600" dirty="0" smtClean="0">
              <a:solidFill>
                <a:schemeClr val="tx1"/>
              </a:solidFill>
            </a:endParaRPr>
          </a:p>
          <a:p>
            <a:pPr marL="457200" indent="-457200">
              <a:buFont typeface="+mj-lt"/>
              <a:buAutoNum type="arabicPeriod"/>
            </a:pPr>
            <a:r>
              <a:rPr lang="en-US" sz="1600" dirty="0" smtClean="0">
                <a:solidFill>
                  <a:schemeClr val="tx1"/>
                </a:solidFill>
              </a:rPr>
              <a:t>the </a:t>
            </a:r>
            <a:r>
              <a:rPr lang="en-US" sz="1600" dirty="0">
                <a:solidFill>
                  <a:schemeClr val="tx1"/>
                </a:solidFill>
              </a:rPr>
              <a:t>teacher should request parent permission his/her self.  All Data Governance guidelines still apply.</a:t>
            </a:r>
          </a:p>
        </p:txBody>
      </p:sp>
    </p:spTree>
    <p:extLst>
      <p:ext uri="{BB962C8B-B14F-4D97-AF65-F5344CB8AC3E}">
        <p14:creationId xmlns:p14="http://schemas.microsoft.com/office/powerpoint/2010/main" val="636905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3429"/>
            <a:ext cx="10058400" cy="1450757"/>
          </a:xfrm>
        </p:spPr>
        <p:txBody>
          <a:bodyPr>
            <a:normAutofit/>
          </a:bodyPr>
          <a:lstStyle/>
          <a:p>
            <a:r>
              <a:rPr lang="en-US" sz="5400" b="1" dirty="0" smtClean="0"/>
              <a:t>What are your responsibilities…</a:t>
            </a:r>
            <a:endParaRPr lang="en-US" sz="5400" b="1" dirty="0"/>
          </a:p>
        </p:txBody>
      </p:sp>
      <p:pic>
        <p:nvPicPr>
          <p:cNvPr id="4" name="Picture 3"/>
          <p:cNvPicPr>
            <a:picLocks noChangeAspect="1"/>
          </p:cNvPicPr>
          <p:nvPr/>
        </p:nvPicPr>
        <p:blipFill>
          <a:blip r:embed="rId3"/>
          <a:stretch>
            <a:fillRect/>
          </a:stretch>
        </p:blipFill>
        <p:spPr>
          <a:xfrm>
            <a:off x="9358312" y="-5715"/>
            <a:ext cx="2619375" cy="1743075"/>
          </a:xfrm>
          <a:prstGeom prst="rect">
            <a:avLst/>
          </a:prstGeom>
        </p:spPr>
      </p:pic>
      <p:sp>
        <p:nvSpPr>
          <p:cNvPr id="6" name="Rectangle 5"/>
          <p:cNvSpPr/>
          <p:nvPr/>
        </p:nvSpPr>
        <p:spPr>
          <a:xfrm>
            <a:off x="621048" y="2170001"/>
            <a:ext cx="3071803" cy="3785652"/>
          </a:xfrm>
          <a:prstGeom prst="rect">
            <a:avLst/>
          </a:prstGeom>
          <a:noFill/>
        </p:spPr>
        <p:txBody>
          <a:bodyPr wrap="none" lIns="91440" tIns="45720" rIns="91440" bIns="45720">
            <a:spAutoFit/>
          </a:bodyPr>
          <a:lstStyle/>
          <a:p>
            <a:pPr algn="ctr"/>
            <a:r>
              <a:rPr lang="en-US" sz="4000" cap="none" spc="0" dirty="0" smtClean="0">
                <a:ln w="22225">
                  <a:solidFill>
                    <a:schemeClr val="accent2"/>
                  </a:solidFill>
                  <a:prstDash val="solid"/>
                </a:ln>
                <a:solidFill>
                  <a:schemeClr val="accent2">
                    <a:lumMod val="50000"/>
                  </a:schemeClr>
                </a:solidFill>
                <a:effectLst/>
              </a:rPr>
              <a:t>Follow </a:t>
            </a:r>
            <a:r>
              <a:rPr lang="en-US" sz="4000" cap="none" spc="0" dirty="0" smtClean="0">
                <a:ln w="22225">
                  <a:solidFill>
                    <a:schemeClr val="accent2"/>
                  </a:solidFill>
                  <a:prstDash val="solid"/>
                </a:ln>
                <a:solidFill>
                  <a:schemeClr val="accent2">
                    <a:lumMod val="50000"/>
                  </a:schemeClr>
                </a:solidFill>
                <a:effectLst/>
              </a:rPr>
              <a:t>Clarke </a:t>
            </a:r>
          </a:p>
          <a:p>
            <a:pPr algn="ctr"/>
            <a:r>
              <a:rPr lang="en-US" sz="4000" cap="none" spc="0" dirty="0" smtClean="0">
                <a:ln w="22225">
                  <a:solidFill>
                    <a:schemeClr val="accent2"/>
                  </a:solidFill>
                  <a:prstDash val="solid"/>
                </a:ln>
                <a:solidFill>
                  <a:schemeClr val="accent2">
                    <a:lumMod val="50000"/>
                  </a:schemeClr>
                </a:solidFill>
                <a:effectLst/>
              </a:rPr>
              <a:t>County </a:t>
            </a:r>
          </a:p>
          <a:p>
            <a:pPr algn="ctr"/>
            <a:r>
              <a:rPr lang="en-US" sz="4000" cap="none" spc="0" dirty="0" smtClean="0">
                <a:ln w="22225">
                  <a:solidFill>
                    <a:schemeClr val="accent2"/>
                  </a:solidFill>
                  <a:prstDash val="solid"/>
                </a:ln>
                <a:solidFill>
                  <a:schemeClr val="accent2">
                    <a:lumMod val="50000"/>
                  </a:schemeClr>
                </a:solidFill>
                <a:effectLst/>
              </a:rPr>
              <a:t>Schools </a:t>
            </a:r>
            <a:endParaRPr lang="en-US" sz="4000" cap="none" spc="0" dirty="0" smtClean="0">
              <a:ln w="22225">
                <a:solidFill>
                  <a:schemeClr val="accent2"/>
                </a:solidFill>
                <a:prstDash val="solid"/>
              </a:ln>
              <a:solidFill>
                <a:schemeClr val="accent2">
                  <a:lumMod val="50000"/>
                </a:schemeClr>
              </a:solidFill>
              <a:effectLst/>
            </a:endParaRPr>
          </a:p>
          <a:p>
            <a:pPr algn="ctr"/>
            <a:r>
              <a:rPr lang="en-US" sz="4000" cap="none" spc="0" dirty="0" smtClean="0">
                <a:ln w="22225">
                  <a:solidFill>
                    <a:schemeClr val="accent2"/>
                  </a:solidFill>
                  <a:prstDash val="solid"/>
                </a:ln>
                <a:solidFill>
                  <a:schemeClr val="accent2">
                    <a:lumMod val="50000"/>
                  </a:schemeClr>
                </a:solidFill>
                <a:effectLst/>
              </a:rPr>
              <a:t>Software</a:t>
            </a:r>
          </a:p>
          <a:p>
            <a:pPr algn="ctr"/>
            <a:r>
              <a:rPr lang="en-US" sz="4000" dirty="0" smtClean="0">
                <a:ln w="22225">
                  <a:solidFill>
                    <a:schemeClr val="accent2"/>
                  </a:solidFill>
                  <a:prstDash val="solid"/>
                </a:ln>
                <a:solidFill>
                  <a:schemeClr val="accent2">
                    <a:lumMod val="50000"/>
                  </a:schemeClr>
                </a:solidFill>
              </a:rPr>
              <a:t>Purchasing </a:t>
            </a:r>
          </a:p>
          <a:p>
            <a:pPr algn="ctr"/>
            <a:r>
              <a:rPr lang="en-US" sz="4000" cap="none" spc="0" dirty="0" smtClean="0">
                <a:ln w="22225">
                  <a:solidFill>
                    <a:schemeClr val="accent2"/>
                  </a:solidFill>
                  <a:prstDash val="solid"/>
                </a:ln>
                <a:solidFill>
                  <a:schemeClr val="accent2">
                    <a:lumMod val="50000"/>
                  </a:schemeClr>
                </a:solidFill>
                <a:effectLst/>
              </a:rPr>
              <a:t>Guidelines</a:t>
            </a:r>
            <a:endParaRPr lang="en-US" sz="4000" cap="none" spc="0" dirty="0">
              <a:ln w="22225">
                <a:solidFill>
                  <a:schemeClr val="accent2"/>
                </a:solidFill>
                <a:prstDash val="solid"/>
              </a:ln>
              <a:solidFill>
                <a:schemeClr val="accent2">
                  <a:lumMod val="50000"/>
                </a:schemeClr>
              </a:solidFill>
              <a:effectLst/>
            </a:endParaRPr>
          </a:p>
        </p:txBody>
      </p:sp>
      <p:sp>
        <p:nvSpPr>
          <p:cNvPr id="7" name="TextBox 6"/>
          <p:cNvSpPr txBox="1"/>
          <p:nvPr/>
        </p:nvSpPr>
        <p:spPr>
          <a:xfrm>
            <a:off x="4623515" y="2435541"/>
            <a:ext cx="6044484" cy="1200329"/>
          </a:xfrm>
          <a:prstGeom prst="rect">
            <a:avLst/>
          </a:prstGeom>
          <a:noFill/>
        </p:spPr>
        <p:txBody>
          <a:bodyPr wrap="square" rtlCol="0">
            <a:spAutoFit/>
          </a:bodyPr>
          <a:lstStyle/>
          <a:p>
            <a:r>
              <a:rPr lang="en-US" sz="2400" dirty="0" smtClean="0"/>
              <a:t>After review, work with your school tech coordinator to only enter or import </a:t>
            </a:r>
            <a:r>
              <a:rPr lang="en-US" sz="2400" dirty="0" smtClean="0">
                <a:solidFill>
                  <a:srgbClr val="FF0000"/>
                </a:solidFill>
              </a:rPr>
              <a:t>ONLY</a:t>
            </a:r>
            <a:r>
              <a:rPr lang="en-US" sz="2400" dirty="0" smtClean="0"/>
              <a:t> the required student information.  </a:t>
            </a:r>
            <a:endParaRPr lang="en-US" sz="2400" dirty="0"/>
          </a:p>
        </p:txBody>
      </p:sp>
      <p:sp>
        <p:nvSpPr>
          <p:cNvPr id="8" name="TextBox 7"/>
          <p:cNvSpPr txBox="1"/>
          <p:nvPr/>
        </p:nvSpPr>
        <p:spPr>
          <a:xfrm>
            <a:off x="4623515" y="3787372"/>
            <a:ext cx="6044484" cy="830997"/>
          </a:xfrm>
          <a:prstGeom prst="rect">
            <a:avLst/>
          </a:prstGeom>
          <a:noFill/>
        </p:spPr>
        <p:txBody>
          <a:bodyPr wrap="square" rtlCol="0">
            <a:spAutoFit/>
          </a:bodyPr>
          <a:lstStyle/>
          <a:p>
            <a:r>
              <a:rPr lang="en-US" sz="2400" dirty="0" smtClean="0"/>
              <a:t>Large Data Exports require a second form and should only be performed at the district office.  </a:t>
            </a:r>
            <a:endParaRPr lang="en-US" sz="2400" dirty="0"/>
          </a:p>
        </p:txBody>
      </p:sp>
      <p:sp>
        <p:nvSpPr>
          <p:cNvPr id="9" name="TextBox 8"/>
          <p:cNvSpPr txBox="1"/>
          <p:nvPr/>
        </p:nvSpPr>
        <p:spPr>
          <a:xfrm>
            <a:off x="4653565" y="4801491"/>
            <a:ext cx="6044484" cy="1569660"/>
          </a:xfrm>
          <a:prstGeom prst="rect">
            <a:avLst/>
          </a:prstGeom>
          <a:noFill/>
        </p:spPr>
        <p:txBody>
          <a:bodyPr wrap="square" rtlCol="0">
            <a:spAutoFit/>
          </a:bodyPr>
          <a:lstStyle/>
          <a:p>
            <a:r>
              <a:rPr lang="en-US" sz="2400" dirty="0" smtClean="0"/>
              <a:t>Notify your school coordinator when you are no longer using the program so that you can contact the company and have the data destroyed. </a:t>
            </a:r>
            <a:endParaRPr lang="en-US" sz="2400" dirty="0"/>
          </a:p>
        </p:txBody>
      </p:sp>
    </p:spTree>
    <p:extLst>
      <p:ext uri="{BB962C8B-B14F-4D97-AF65-F5344CB8AC3E}">
        <p14:creationId xmlns:p14="http://schemas.microsoft.com/office/powerpoint/2010/main" val="554247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70315"/>
            <a:ext cx="10058400" cy="1450757"/>
          </a:xfrm>
        </p:spPr>
        <p:txBody>
          <a:bodyPr>
            <a:noAutofit/>
          </a:bodyPr>
          <a:lstStyle/>
          <a:p>
            <a:r>
              <a:rPr lang="en-US" sz="4400" b="1" dirty="0" smtClean="0"/>
              <a:t>What are your responsibilities when</a:t>
            </a:r>
            <a:br>
              <a:rPr lang="en-US" sz="4400" b="1" dirty="0" smtClean="0"/>
            </a:br>
            <a:r>
              <a:rPr lang="en-US" sz="4400" b="1" dirty="0" smtClean="0"/>
              <a:t>accepting “terms” using the </a:t>
            </a:r>
            <a:r>
              <a:rPr lang="en-US" sz="4400" b="1" i="1" dirty="0" smtClean="0"/>
              <a:t>Click Through </a:t>
            </a:r>
            <a:r>
              <a:rPr lang="en-US" sz="4400" b="1" dirty="0" smtClean="0"/>
              <a:t>Method…</a:t>
            </a:r>
            <a:endParaRPr lang="en-US" sz="4400" b="1" dirty="0"/>
          </a:p>
        </p:txBody>
      </p:sp>
      <p:pic>
        <p:nvPicPr>
          <p:cNvPr id="4" name="Picture 3"/>
          <p:cNvPicPr>
            <a:picLocks noChangeAspect="1"/>
          </p:cNvPicPr>
          <p:nvPr/>
        </p:nvPicPr>
        <p:blipFill>
          <a:blip r:embed="rId9"/>
          <a:stretch>
            <a:fillRect/>
          </a:stretch>
        </p:blipFill>
        <p:spPr>
          <a:xfrm>
            <a:off x="9358312" y="-5715"/>
            <a:ext cx="2619375" cy="1743075"/>
          </a:xfrm>
          <a:prstGeom prst="rect">
            <a:avLst/>
          </a:prstGeom>
        </p:spPr>
      </p:pic>
      <p:sp>
        <p:nvSpPr>
          <p:cNvPr id="6" name="Rectangle 5"/>
          <p:cNvSpPr/>
          <p:nvPr/>
        </p:nvSpPr>
        <p:spPr>
          <a:xfrm>
            <a:off x="161484" y="2208638"/>
            <a:ext cx="5175777" cy="3416320"/>
          </a:xfrm>
          <a:prstGeom prst="rect">
            <a:avLst/>
          </a:prstGeom>
          <a:noFill/>
        </p:spPr>
        <p:txBody>
          <a:bodyPr wrap="none" lIns="91440" tIns="45720" rIns="91440" bIns="45720">
            <a:spAutoFit/>
          </a:bodyPr>
          <a:lstStyle/>
          <a:p>
            <a:pPr algn="ctr"/>
            <a:r>
              <a:rPr lang="en-US" sz="5400" cap="none" spc="0" dirty="0" smtClean="0">
                <a:ln w="22225">
                  <a:solidFill>
                    <a:schemeClr val="accent2"/>
                  </a:solidFill>
                  <a:prstDash val="solid"/>
                </a:ln>
                <a:solidFill>
                  <a:schemeClr val="accent2">
                    <a:lumMod val="50000"/>
                  </a:schemeClr>
                </a:solidFill>
                <a:effectLst/>
              </a:rPr>
              <a:t>Avoid using more</a:t>
            </a:r>
          </a:p>
          <a:p>
            <a:pPr algn="ctr"/>
            <a:r>
              <a:rPr lang="en-US" sz="5400" dirty="0">
                <a:ln w="22225">
                  <a:solidFill>
                    <a:schemeClr val="accent2"/>
                  </a:solidFill>
                  <a:prstDash val="solid"/>
                </a:ln>
                <a:solidFill>
                  <a:schemeClr val="accent2">
                    <a:lumMod val="50000"/>
                  </a:schemeClr>
                </a:solidFill>
              </a:rPr>
              <a:t>t</a:t>
            </a:r>
            <a:r>
              <a:rPr lang="en-US" sz="5400" dirty="0" smtClean="0">
                <a:ln w="22225">
                  <a:solidFill>
                    <a:schemeClr val="accent2"/>
                  </a:solidFill>
                  <a:prstDash val="solid"/>
                </a:ln>
                <a:solidFill>
                  <a:schemeClr val="accent2">
                    <a:lumMod val="50000"/>
                  </a:schemeClr>
                </a:solidFill>
              </a:rPr>
              <a:t>han 2 pieces</a:t>
            </a:r>
            <a:endParaRPr lang="en-US" sz="5400" cap="none" spc="0" dirty="0" smtClean="0">
              <a:ln w="22225">
                <a:solidFill>
                  <a:schemeClr val="accent2"/>
                </a:solidFill>
                <a:prstDash val="solid"/>
              </a:ln>
              <a:solidFill>
                <a:schemeClr val="accent2">
                  <a:lumMod val="50000"/>
                </a:schemeClr>
              </a:solidFill>
              <a:effectLst/>
            </a:endParaRPr>
          </a:p>
          <a:p>
            <a:pPr algn="ctr"/>
            <a:r>
              <a:rPr lang="en-US" sz="5400" dirty="0">
                <a:ln w="22225">
                  <a:solidFill>
                    <a:schemeClr val="accent2"/>
                  </a:solidFill>
                  <a:prstDash val="solid"/>
                </a:ln>
                <a:solidFill>
                  <a:schemeClr val="accent2">
                    <a:lumMod val="50000"/>
                  </a:schemeClr>
                </a:solidFill>
              </a:rPr>
              <a:t>o</a:t>
            </a:r>
            <a:r>
              <a:rPr lang="en-US" sz="5400" dirty="0" smtClean="0">
                <a:ln w="22225">
                  <a:solidFill>
                    <a:schemeClr val="accent2"/>
                  </a:solidFill>
                  <a:prstDash val="solid"/>
                </a:ln>
                <a:solidFill>
                  <a:schemeClr val="accent2">
                    <a:lumMod val="50000"/>
                  </a:schemeClr>
                </a:solidFill>
              </a:rPr>
              <a:t>f PII in free</a:t>
            </a:r>
          </a:p>
          <a:p>
            <a:pPr algn="ctr"/>
            <a:r>
              <a:rPr lang="en-US" sz="5400" cap="none" spc="0" dirty="0" smtClean="0">
                <a:ln w="22225">
                  <a:solidFill>
                    <a:schemeClr val="accent2"/>
                  </a:solidFill>
                  <a:prstDash val="solid"/>
                </a:ln>
                <a:solidFill>
                  <a:schemeClr val="accent2">
                    <a:lumMod val="50000"/>
                  </a:schemeClr>
                </a:solidFill>
                <a:effectLst/>
              </a:rPr>
              <a:t>Apps </a:t>
            </a:r>
            <a:endParaRPr lang="en-US" sz="5400" cap="none" spc="0" dirty="0">
              <a:ln w="22225">
                <a:solidFill>
                  <a:schemeClr val="accent2"/>
                </a:solidFill>
                <a:prstDash val="solid"/>
              </a:ln>
              <a:solidFill>
                <a:schemeClr val="accent2">
                  <a:lumMod val="50000"/>
                </a:schemeClr>
              </a:solidFill>
              <a:effectLst/>
            </a:endParaRPr>
          </a:p>
        </p:txBody>
      </p:sp>
      <p:pic>
        <p:nvPicPr>
          <p:cNvPr id="2" name="Online App Procedures">
            <a:hlinkClick r:id="" action="ppaction://media"/>
          </p:cNvPr>
          <p:cNvPicPr>
            <a:picLocks noChangeAspect="1"/>
          </p:cNvPicPr>
          <p:nvPr>
            <a:videoFile r:link="rId4"/>
            <p:custDataLst>
              <p:custData r:id="rId5"/>
              <p:tags r:id="rId6"/>
            </p:custDataLst>
            <p:extLst>
              <p:ext uri="{DAA4B4D4-6D71-4841-9C94-3DE7FCFB9230}">
                <p14:media xmlns:p14="http://schemas.microsoft.com/office/powerpoint/2010/main" r:embed="rId3"/>
              </p:ext>
            </p:extLst>
          </p:nvPr>
        </p:nvPicPr>
        <p:blipFill>
          <a:blip r:embed="rId10"/>
          <a:stretch>
            <a:fillRect/>
          </a:stretch>
        </p:blipFill>
        <p:spPr>
          <a:xfrm>
            <a:off x="5859888" y="1821072"/>
            <a:ext cx="5872766" cy="4404575"/>
          </a:xfrm>
          <a:prstGeom prst="rect">
            <a:avLst/>
          </a:prstGeom>
        </p:spPr>
      </p:pic>
    </p:spTree>
    <p:custDataLst>
      <p:custData r:id="rId1"/>
      <p:tags r:id="rId2"/>
    </p:custDataLst>
    <p:extLst>
      <p:ext uri="{BB962C8B-B14F-4D97-AF65-F5344CB8AC3E}">
        <p14:creationId xmlns:p14="http://schemas.microsoft.com/office/powerpoint/2010/main" val="2362569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73429"/>
            <a:ext cx="10058400" cy="1450757"/>
          </a:xfrm>
        </p:spPr>
        <p:txBody>
          <a:bodyPr>
            <a:normAutofit/>
          </a:bodyPr>
          <a:lstStyle/>
          <a:p>
            <a:r>
              <a:rPr lang="en-US" sz="5400" b="1" dirty="0" smtClean="0"/>
              <a:t>What are your responsibilities…</a:t>
            </a:r>
            <a:endParaRPr lang="en-US" sz="5400" b="1" dirty="0"/>
          </a:p>
        </p:txBody>
      </p:sp>
      <p:pic>
        <p:nvPicPr>
          <p:cNvPr id="4" name="Picture 3"/>
          <p:cNvPicPr>
            <a:picLocks noChangeAspect="1"/>
          </p:cNvPicPr>
          <p:nvPr/>
        </p:nvPicPr>
        <p:blipFill>
          <a:blip r:embed="rId3"/>
          <a:stretch>
            <a:fillRect/>
          </a:stretch>
        </p:blipFill>
        <p:spPr>
          <a:xfrm>
            <a:off x="9358312" y="-5715"/>
            <a:ext cx="2619375" cy="1743075"/>
          </a:xfrm>
          <a:prstGeom prst="rect">
            <a:avLst/>
          </a:prstGeom>
        </p:spPr>
      </p:pic>
      <p:sp>
        <p:nvSpPr>
          <p:cNvPr id="6" name="Rectangle 5"/>
          <p:cNvSpPr/>
          <p:nvPr/>
        </p:nvSpPr>
        <p:spPr>
          <a:xfrm>
            <a:off x="514245" y="1904784"/>
            <a:ext cx="11038104" cy="2246769"/>
          </a:xfrm>
          <a:prstGeom prst="rect">
            <a:avLst/>
          </a:prstGeom>
          <a:noFill/>
        </p:spPr>
        <p:txBody>
          <a:bodyPr wrap="square" lIns="91440" tIns="45720" rIns="91440" bIns="45720">
            <a:spAutoFit/>
          </a:bodyPr>
          <a:lstStyle/>
          <a:p>
            <a:r>
              <a:rPr lang="en-US" sz="2800" dirty="0" smtClean="0"/>
              <a:t>Avoid providing or having students enter information on websites or in apps that</a:t>
            </a:r>
            <a:r>
              <a:rPr lang="en-US" sz="2800" dirty="0"/>
              <a:t>, alone or in combination, is linked or linkable to a specific student that would allow a reasonable person in the school community, who does not have personal knowledge of the relevant circumstances, to identify the student with reasonable </a:t>
            </a:r>
            <a:r>
              <a:rPr lang="en-US" sz="2800" dirty="0" smtClean="0"/>
              <a:t>certainty. </a:t>
            </a:r>
            <a:endParaRPr lang="en-US" sz="2800" dirty="0"/>
          </a:p>
        </p:txBody>
      </p:sp>
      <p:sp>
        <p:nvSpPr>
          <p:cNvPr id="5" name="TextBox 4"/>
          <p:cNvSpPr txBox="1"/>
          <p:nvPr/>
        </p:nvSpPr>
        <p:spPr>
          <a:xfrm>
            <a:off x="514245" y="4318977"/>
            <a:ext cx="10834432" cy="1384995"/>
          </a:xfrm>
          <a:prstGeom prst="rect">
            <a:avLst/>
          </a:prstGeom>
          <a:noFill/>
        </p:spPr>
        <p:txBody>
          <a:bodyPr wrap="square" rtlCol="0">
            <a:spAutoFit/>
          </a:bodyPr>
          <a:lstStyle/>
          <a:p>
            <a:r>
              <a:rPr lang="en-US" sz="2800" dirty="0" smtClean="0"/>
              <a:t>It is not so much which pieces of Directory type Information you enter into an online app it is how many pieces of data.  More than 2 and you can triangulate and figure how who!</a:t>
            </a:r>
            <a:endParaRPr lang="en-US" sz="2800" dirty="0"/>
          </a:p>
        </p:txBody>
      </p:sp>
    </p:spTree>
    <p:extLst>
      <p:ext uri="{BB962C8B-B14F-4D97-AF65-F5344CB8AC3E}">
        <p14:creationId xmlns:p14="http://schemas.microsoft.com/office/powerpoint/2010/main" val="26261470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030310" y="2356834"/>
            <a:ext cx="2343955" cy="17772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John</a:t>
            </a:r>
            <a:endParaRPr lang="en-US" dirty="0"/>
          </a:p>
        </p:txBody>
      </p:sp>
      <p:sp>
        <p:nvSpPr>
          <p:cNvPr id="5" name="Oval 4"/>
          <p:cNvSpPr/>
          <p:nvPr/>
        </p:nvSpPr>
        <p:spPr>
          <a:xfrm>
            <a:off x="4533363" y="579549"/>
            <a:ext cx="2305319" cy="1777285"/>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BWF</a:t>
            </a:r>
            <a:endParaRPr lang="en-US" dirty="0"/>
          </a:p>
        </p:txBody>
      </p:sp>
      <p:sp>
        <p:nvSpPr>
          <p:cNvPr id="6" name="Oval 5"/>
          <p:cNvSpPr/>
          <p:nvPr/>
        </p:nvSpPr>
        <p:spPr>
          <a:xfrm>
            <a:off x="8387073" y="2612460"/>
            <a:ext cx="2189408" cy="1725769"/>
          </a:xfrm>
          <a:prstGeom prst="ellipse">
            <a:avLst/>
          </a:prstGeom>
          <a:solidFill>
            <a:srgbClr val="FF0000"/>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3rd</a:t>
            </a:r>
            <a:endParaRPr lang="en-US" dirty="0"/>
          </a:p>
        </p:txBody>
      </p:sp>
      <p:sp>
        <p:nvSpPr>
          <p:cNvPr id="8" name="Rectangle 7"/>
          <p:cNvSpPr/>
          <p:nvPr/>
        </p:nvSpPr>
        <p:spPr>
          <a:xfrm>
            <a:off x="2202287" y="4275482"/>
            <a:ext cx="7550727" cy="1754326"/>
          </a:xfrm>
          <a:prstGeom prst="rect">
            <a:avLst/>
          </a:prstGeom>
          <a:solidFill>
            <a:schemeClr val="accent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What if you eliminated just 1 piece of data?</a:t>
            </a:r>
            <a:endParaRPr lang="en-US" sz="5400" b="1" cap="none" spc="0" dirty="0">
              <a:ln/>
              <a:solidFill>
                <a:schemeClr val="accent3"/>
              </a:solidFill>
              <a:effectLst/>
            </a:endParaRPr>
          </a:p>
        </p:txBody>
      </p:sp>
    </p:spTree>
    <p:extLst>
      <p:ext uri="{BB962C8B-B14F-4D97-AF65-F5344CB8AC3E}">
        <p14:creationId xmlns:p14="http://schemas.microsoft.com/office/powerpoint/2010/main" val="40877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 0 C 0.00677 -0.00046 0.01354 -0.00046 0.02044 -0.00185 C 0.02383 -0.00254 0.02708 -0.00532 0.0306 -0.00601 C 0.03971 -0.0074 0.04883 -0.0074 0.05794 -0.00787 C 0.06354 -0.0074 0.06927 -0.00764 0.075 -0.00601 C 0.09687 0.00047 0.07929 0 0.0875 0 L 0.08398 -0.00185 " pathEditMode="relative" ptsTypes="AAAAAAAA">
                                      <p:cBhvr>
                                        <p:cTn id="6" dur="2000" fill="hold"/>
                                        <p:tgtEl>
                                          <p:spTgt spid="4"/>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0.00286 0.13935 L 0.00286 0.13935 C 0.00052 0.14329 -0.00157 0.14745 -0.00404 0.15139 C -0.00508 0.15301 -0.00651 0.15347 -0.00743 0.15532 C -0.00821 0.15718 -0.00795 0.15972 -0.0086 0.16157 C -0.00912 0.16319 -0.01016 0.16412 -0.01081 0.16551 C -0.01172 0.16736 -0.01237 0.16968 -0.01315 0.17153 C -0.01342 0.17338 -0.01459 0.18333 -0.01537 0.18565 C -0.01667 0.19005 -0.01836 0.19375 -0.01993 0.19792 C -0.02071 0.2 -0.02123 0.20232 -0.02214 0.20394 C -0.02448 0.2081 -0.02631 0.21296 -0.02904 0.21597 L -0.03581 0.22407 C -0.03659 0.22824 -0.03633 0.23333 -0.03802 0.23634 L -0.04714 0.25255 C -0.04987 0.25741 -0.05287 0.26319 -0.05625 0.26667 C -0.05873 0.26921 -0.06159 0.2706 -0.0642 0.27269 L -0.06641 0.27685 L -0.06537 0.27477 L -0.06081 0.27269 " pathEditMode="relative" ptsTypes="AAAAAAAAAAAAAAAAAAA">
                                      <p:cBhvr>
                                        <p:cTn id="9" dur="2000" fill="hold"/>
                                        <p:tgtEl>
                                          <p:spTgt spid="5"/>
                                        </p:tgtEl>
                                        <p:attrNameLst>
                                          <p:attrName>ppt_x</p:attrName>
                                          <p:attrName>ppt_y</p:attrName>
                                        </p:attrNameLst>
                                      </p:cBhvr>
                                    </p:animMotion>
                                  </p:childTnLst>
                                </p:cTn>
                              </p:par>
                            </p:childTnLst>
                          </p:cTn>
                        </p:par>
                        <p:par>
                          <p:cTn id="10" fill="hold">
                            <p:stCondLst>
                              <p:cond delay="4000"/>
                            </p:stCondLst>
                            <p:childTnLst>
                              <p:par>
                                <p:cTn id="11" presetID="0" presetClass="path" presetSubtype="0" accel="50000" decel="50000" fill="hold" grpId="0" nodeType="afterEffect">
                                  <p:stCondLst>
                                    <p:cond delay="0"/>
                                  </p:stCondLst>
                                  <p:childTnLst>
                                    <p:animMotion origin="layout" path="M 0.003 0.18681 L 0.003 0.18704 C -0.00091 0.18843 -0.00507 0.18935 -0.0082 0.19167 C -0.00937 0.1926 -0.00872 0.19445 -0.00924 0.1956 C -0.00989 0.19676 -0.01445 0.20185 -0.01484 0.20255 C -0.0164 0.2044 -0.01731 0.20672 -0.01927 0.20834 L -0.02487 0.2132 C -0.02591 0.21412 -0.02695 0.21551 -0.02812 0.21621 C -0.03632 0.22084 -0.02604 0.21505 -0.03593 0.22014 C -0.03711 0.2206 -0.03802 0.22153 -0.03919 0.22199 C -0.04023 0.22246 -0.04153 0.22269 -0.04257 0.22315 C -0.05065 0.22616 -0.04322 0.22408 -0.05143 0.22593 C -0.0526 0.22662 -0.05351 0.22755 -0.05468 0.22801 C -0.05924 0.22986 -0.06224 0.2301 -0.06692 0.23102 C -0.06796 0.23148 -0.06901 0.23241 -0.07018 0.23287 C -0.07161 0.23334 -0.07317 0.23357 -0.07461 0.2338 C -0.07578 0.23403 -0.07682 0.23473 -0.07799 0.23496 C -0.08932 0.23542 -0.10091 0.23519 -0.11237 0.23565 C -0.11822 0.23588 -0.12408 0.23635 -0.12994 0.23681 C -0.13658 0.23797 -0.1401 0.23889 -0.14778 0.23889 L -0.28958 0.23773 C -0.29283 0.23704 -0.29609 0.23635 -0.29947 0.23565 C -0.30234 0.23519 -0.30546 0.23519 -0.30833 0.23496 C -0.31093 0.23426 -0.31354 0.23334 -0.31601 0.23287 C -0.32083 0.23172 -0.3233 0.23172 -0.32825 0.23102 C -0.32981 0.23056 -0.33112 0.23033 -0.33268 0.22986 C -0.33346 0.22894 -0.33385 0.22755 -0.33502 0.22709 C -0.33645 0.22593 -0.33867 0.2257 -0.34049 0.225 C -0.34192 0.22431 -0.34349 0.22385 -0.34492 0.22315 C -0.35104 0.21968 -0.35013 0.22037 -0.35377 0.21713 C -0.35898 0.2081 -0.35273 0.21945 -0.3582 0.20741 C -0.35898 0.20579 -0.35976 0.20417 -0.36041 0.20255 C -0.36106 0.20047 -0.36184 0.19861 -0.36263 0.19653 C -0.36354 0.19422 -0.3638 0.1926 -0.36601 0.19074 C -0.36679 0.18982 -0.36809 0.18935 -0.36927 0.18866 C -0.36953 0.18773 -0.37083 0.1831 -0.37135 0.18195 C -0.37278 0.17986 -0.37513 0.17824 -0.37591 0.17593 C -0.37617 0.175 -0.37643 0.17408 -0.37695 0.17315 C -0.37825 0.17107 -0.38059 0.16945 -0.38138 0.16713 C -0.38398 0.16065 -0.38099 0.16875 -0.38359 0.15949 C -0.38398 0.15834 -0.38411 0.15718 -0.38476 0.15648 C -0.38867 0.1507 -0.38541 0.15903 -0.38919 0.15162 C -0.39023 0.14954 -0.39127 0.14584 -0.39127 0.14607 L -0.39127 0.14584 " pathEditMode="relative" rAng="0" ptsTypes="AAAAAAAAAAAAAAAAAAAAAAAAAAAAAAAAAAAAAAAAAAAA">
                                      <p:cBhvr>
                                        <p:cTn id="12" dur="2000" fill="hold"/>
                                        <p:tgtEl>
                                          <p:spTgt spid="6"/>
                                        </p:tgtEl>
                                        <p:attrNameLst>
                                          <p:attrName>ppt_x</p:attrName>
                                          <p:attrName>ppt_y</p:attrName>
                                        </p:attrNameLst>
                                      </p:cBhvr>
                                      <p:rCtr x="-19714"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9835"/>
            <a:ext cx="12192000" cy="1325563"/>
          </a:xfrm>
        </p:spPr>
        <p:txBody>
          <a:bodyPr>
            <a:normAutofit fontScale="90000"/>
          </a:bodyPr>
          <a:lstStyle/>
          <a:p>
            <a:pPr algn="ctr"/>
            <a:r>
              <a:rPr lang="en-US" dirty="0" smtClean="0"/>
              <a:t>ALSDE Responsibilities to</a:t>
            </a:r>
            <a:br>
              <a:rPr lang="en-US" dirty="0" smtClean="0"/>
            </a:br>
            <a:r>
              <a:rPr lang="en-US" dirty="0" smtClean="0"/>
              <a:t>Review Contracts and Agreements</a:t>
            </a:r>
            <a:endParaRPr lang="en-US" dirty="0"/>
          </a:p>
        </p:txBody>
      </p:sp>
      <p:sp>
        <p:nvSpPr>
          <p:cNvPr id="14" name="Content Placeholder 13"/>
          <p:cNvSpPr>
            <a:spLocks noGrp="1"/>
          </p:cNvSpPr>
          <p:nvPr>
            <p:ph idx="1"/>
          </p:nvPr>
        </p:nvSpPr>
        <p:spPr>
          <a:xfrm>
            <a:off x="1097280" y="1845734"/>
            <a:ext cx="3436083" cy="4023360"/>
          </a:xfrm>
        </p:spPr>
        <p:txBody>
          <a:bodyPr/>
          <a:lstStyle/>
          <a:p>
            <a:pPr lvl="1"/>
            <a:r>
              <a:rPr lang="en-US" sz="2800" dirty="0" smtClean="0">
                <a:solidFill>
                  <a:srgbClr val="C00000"/>
                </a:solidFill>
                <a:latin typeface="Batang" panose="02030600000101010101" pitchFamily="18" charset="-127"/>
                <a:ea typeface="Batang" panose="02030600000101010101" pitchFamily="18" charset="-127"/>
              </a:rPr>
              <a:t>ACT Aspire</a:t>
            </a:r>
          </a:p>
          <a:p>
            <a:pPr lvl="1"/>
            <a:r>
              <a:rPr lang="en-US" sz="2800" dirty="0" err="1" smtClean="0">
                <a:solidFill>
                  <a:srgbClr val="C00000"/>
                </a:solidFill>
                <a:latin typeface="Batang" panose="02030600000101010101" pitchFamily="18" charset="-127"/>
                <a:ea typeface="Batang" panose="02030600000101010101" pitchFamily="18" charset="-127"/>
              </a:rPr>
              <a:t>Scantron</a:t>
            </a:r>
            <a:endParaRPr lang="en-US" sz="2800" dirty="0">
              <a:solidFill>
                <a:srgbClr val="C00000"/>
              </a:solidFill>
              <a:latin typeface="Batang" panose="02030600000101010101" pitchFamily="18" charset="-127"/>
              <a:ea typeface="Batang" panose="02030600000101010101" pitchFamily="18" charset="-127"/>
            </a:endParaRPr>
          </a:p>
          <a:p>
            <a:pPr lvl="1"/>
            <a:r>
              <a:rPr lang="en-US" sz="2800" dirty="0" err="1" smtClean="0">
                <a:solidFill>
                  <a:srgbClr val="C00000"/>
                </a:solidFill>
                <a:latin typeface="Batang" panose="02030600000101010101" pitchFamily="18" charset="-127"/>
                <a:ea typeface="Batang" panose="02030600000101010101" pitchFamily="18" charset="-127"/>
              </a:rPr>
              <a:t>Chalkable</a:t>
            </a:r>
            <a:endParaRPr lang="en-US" sz="2800" dirty="0" smtClean="0">
              <a:solidFill>
                <a:srgbClr val="C00000"/>
              </a:solidFill>
              <a:latin typeface="Batang" panose="02030600000101010101" pitchFamily="18" charset="-127"/>
              <a:ea typeface="Batang" panose="02030600000101010101" pitchFamily="18" charset="-127"/>
            </a:endParaRPr>
          </a:p>
        </p:txBody>
      </p:sp>
      <p:sp>
        <p:nvSpPr>
          <p:cNvPr id="2" name="TextBox 1"/>
          <p:cNvSpPr txBox="1"/>
          <p:nvPr/>
        </p:nvSpPr>
        <p:spPr>
          <a:xfrm>
            <a:off x="4982999" y="1845734"/>
            <a:ext cx="6766056" cy="3170099"/>
          </a:xfrm>
          <a:prstGeom prst="rect">
            <a:avLst/>
          </a:prstGeom>
          <a:noFill/>
        </p:spPr>
        <p:txBody>
          <a:bodyPr wrap="square" rtlCol="0">
            <a:spAutoFit/>
          </a:bodyPr>
          <a:lstStyle/>
          <a:p>
            <a:pPr algn="just"/>
            <a:r>
              <a:rPr lang="en-US" sz="2000" dirty="0"/>
              <a:t>“To the extent a local school system is involved in administering the Aspire test (for example, sharing student information, test results, and other like information with ACT), the ALSDE’s contract with ACT Aspire covers those actions as it contains data governance clauses which require ACT to comply with FERPA.  To the extent a school system shares information with outside parties (for example, by contracting with a third party to print test results/reports or to analyze test data) a school system must enter into its own contract pursuant to FERPA, and the system’s own data governance procedures apply</a:t>
            </a:r>
            <a:r>
              <a:rPr lang="en-US" sz="2000" dirty="0" smtClean="0"/>
              <a:t>.”</a:t>
            </a:r>
            <a:endParaRPr lang="en-US" sz="2000" dirty="0"/>
          </a:p>
        </p:txBody>
      </p:sp>
    </p:spTree>
    <p:extLst>
      <p:ext uri="{BB962C8B-B14F-4D97-AF65-F5344CB8AC3E}">
        <p14:creationId xmlns:p14="http://schemas.microsoft.com/office/powerpoint/2010/main" val="3647394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824" y="1687134"/>
            <a:ext cx="10058400" cy="2007816"/>
          </a:xfrm>
        </p:spPr>
        <p:txBody>
          <a:bodyPr>
            <a:normAutofit fontScale="90000"/>
          </a:bodyPr>
          <a:lstStyle/>
          <a:p>
            <a:pPr algn="ctr"/>
            <a:r>
              <a:rPr lang="en-US" sz="8000" b="1" dirty="0" smtClean="0">
                <a:solidFill>
                  <a:schemeClr val="tx1"/>
                </a:solidFill>
              </a:rPr>
              <a:t>Commonly Asked Questions and Scenarios</a:t>
            </a:r>
            <a:endParaRPr lang="en-US" sz="8000" b="1" dirty="0">
              <a:solidFill>
                <a:schemeClr val="tx1"/>
              </a:solidFill>
            </a:endParaRPr>
          </a:p>
        </p:txBody>
      </p:sp>
    </p:spTree>
    <p:extLst>
      <p:ext uri="{BB962C8B-B14F-4D97-AF65-F5344CB8AC3E}">
        <p14:creationId xmlns:p14="http://schemas.microsoft.com/office/powerpoint/2010/main" val="3809575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30016" y="2041661"/>
            <a:ext cx="10058400" cy="1450757"/>
          </a:xfrm>
        </p:spPr>
        <p:txBody>
          <a:bodyPr/>
          <a:lstStyle/>
          <a:p>
            <a:r>
              <a:rPr lang="en-US" dirty="0" smtClean="0"/>
              <a:t>Where can this information be reviewed and forms found?</a:t>
            </a:r>
            <a:endParaRPr lang="en-US" dirty="0"/>
          </a:p>
        </p:txBody>
      </p:sp>
    </p:spTree>
    <p:extLst>
      <p:ext uri="{BB962C8B-B14F-4D97-AF65-F5344CB8AC3E}">
        <p14:creationId xmlns:p14="http://schemas.microsoft.com/office/powerpoint/2010/main" val="2417583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47800"/>
            <a:ext cx="12192000" cy="9753600"/>
          </a:xfrm>
          <a:prstGeom prst="rect">
            <a:avLst/>
          </a:prstGeom>
        </p:spPr>
      </p:pic>
    </p:spTree>
    <p:extLst>
      <p:ext uri="{BB962C8B-B14F-4D97-AF65-F5344CB8AC3E}">
        <p14:creationId xmlns:p14="http://schemas.microsoft.com/office/powerpoint/2010/main" val="3039118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884903" y="2905432"/>
            <a:ext cx="8288594"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0" y="-1261533"/>
            <a:ext cx="12192000" cy="9753600"/>
          </a:xfrm>
          <a:prstGeom prst="rect">
            <a:avLst/>
          </a:prstGeom>
        </p:spPr>
      </p:pic>
      <p:sp>
        <p:nvSpPr>
          <p:cNvPr id="5" name="Left Arrow 4"/>
          <p:cNvSpPr/>
          <p:nvPr/>
        </p:nvSpPr>
        <p:spPr>
          <a:xfrm>
            <a:off x="2904066" y="6375416"/>
            <a:ext cx="1574800" cy="484632"/>
          </a:xfrm>
          <a:prstGeom prst="lef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78866" y="6433066"/>
            <a:ext cx="3234267" cy="369332"/>
          </a:xfrm>
          <a:prstGeom prst="rect">
            <a:avLst/>
          </a:prstGeom>
          <a:noFill/>
        </p:spPr>
        <p:txBody>
          <a:bodyPr wrap="square" rtlCol="0">
            <a:spAutoFit/>
          </a:bodyPr>
          <a:lstStyle/>
          <a:p>
            <a:r>
              <a:rPr lang="en-US" dirty="0" smtClean="0"/>
              <a:t>Access Data Governance Policy</a:t>
            </a:r>
            <a:endParaRPr lang="en-US" dirty="0"/>
          </a:p>
        </p:txBody>
      </p:sp>
    </p:spTree>
    <p:extLst>
      <p:ext uri="{BB962C8B-B14F-4D97-AF65-F5344CB8AC3E}">
        <p14:creationId xmlns:p14="http://schemas.microsoft.com/office/powerpoint/2010/main" val="3271412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155680" cy="1450757"/>
          </a:xfrm>
        </p:spPr>
        <p:txBody>
          <a:bodyPr>
            <a:normAutofit/>
          </a:bodyPr>
          <a:lstStyle/>
          <a:p>
            <a:r>
              <a:rPr lang="en-US" sz="4400" b="1" dirty="0" smtClean="0"/>
              <a:t>Clarke County Schools </a:t>
            </a:r>
            <a:r>
              <a:rPr lang="en-US" sz="4400" b="1" dirty="0" smtClean="0"/>
              <a:t/>
            </a:r>
            <a:br>
              <a:rPr lang="en-US" sz="4400" b="1" dirty="0" smtClean="0"/>
            </a:br>
            <a:r>
              <a:rPr lang="en-US" sz="4400" b="1" dirty="0" smtClean="0"/>
              <a:t>Data Governance Policy</a:t>
            </a:r>
            <a:endParaRPr lang="en-US" sz="4400" b="1" dirty="0"/>
          </a:p>
        </p:txBody>
      </p:sp>
      <p:sp>
        <p:nvSpPr>
          <p:cNvPr id="3" name="Content Placeholder 2"/>
          <p:cNvSpPr>
            <a:spLocks noGrp="1"/>
          </p:cNvSpPr>
          <p:nvPr>
            <p:ph idx="1"/>
          </p:nvPr>
        </p:nvSpPr>
        <p:spPr>
          <a:xfrm>
            <a:off x="935501" y="1887936"/>
            <a:ext cx="10058400" cy="4442525"/>
          </a:xfrm>
        </p:spPr>
        <p:txBody>
          <a:bodyPr>
            <a:normAutofit/>
          </a:bodyPr>
          <a:lstStyle/>
          <a:p>
            <a:pPr lvl="1">
              <a:buClr>
                <a:schemeClr val="accent1">
                  <a:lumMod val="50000"/>
                </a:schemeClr>
              </a:buClr>
              <a:buFont typeface="Wingdings" panose="05000000000000000000" pitchFamily="2" charset="2"/>
              <a:buChar char="Ø"/>
            </a:pPr>
            <a:r>
              <a:rPr lang="en-US" sz="2300" dirty="0"/>
              <a:t>O</a:t>
            </a:r>
            <a:r>
              <a:rPr lang="en-US" sz="2300" dirty="0" smtClean="0"/>
              <a:t>utlines </a:t>
            </a:r>
            <a:r>
              <a:rPr lang="en-US" sz="2300" dirty="0"/>
              <a:t>how </a:t>
            </a:r>
            <a:r>
              <a:rPr lang="en-US" sz="2300" dirty="0">
                <a:solidFill>
                  <a:srgbClr val="FF0000"/>
                </a:solidFill>
              </a:rPr>
              <a:t>operational</a:t>
            </a:r>
            <a:r>
              <a:rPr lang="en-US" sz="2300" dirty="0"/>
              <a:t> and </a:t>
            </a:r>
            <a:r>
              <a:rPr lang="en-US" sz="2300" dirty="0">
                <a:solidFill>
                  <a:srgbClr val="FF0000"/>
                </a:solidFill>
              </a:rPr>
              <a:t>instructional </a:t>
            </a:r>
            <a:r>
              <a:rPr lang="en-US" sz="2300" dirty="0"/>
              <a:t>activity shall be carried out to ensure </a:t>
            </a:r>
            <a:r>
              <a:rPr lang="en-US" sz="2300" dirty="0" smtClean="0"/>
              <a:t>Clarke County Schools</a:t>
            </a:r>
            <a:r>
              <a:rPr lang="en-US" sz="2300" dirty="0"/>
              <a:t>’ data is </a:t>
            </a:r>
            <a:r>
              <a:rPr lang="en-US" sz="2300" dirty="0">
                <a:solidFill>
                  <a:srgbClr val="FF0000"/>
                </a:solidFill>
              </a:rPr>
              <a:t>accurate, accessible, consistent, and protected</a:t>
            </a:r>
            <a:r>
              <a:rPr lang="en-US" sz="2300" dirty="0"/>
              <a:t>. </a:t>
            </a:r>
            <a:endParaRPr lang="en-US" sz="2300" dirty="0" smtClean="0"/>
          </a:p>
          <a:p>
            <a:pPr lvl="1">
              <a:buClr>
                <a:schemeClr val="accent1">
                  <a:lumMod val="50000"/>
                </a:schemeClr>
              </a:buClr>
              <a:buFont typeface="Wingdings" panose="05000000000000000000" pitchFamily="2" charset="2"/>
              <a:buChar char="Ø"/>
            </a:pPr>
            <a:endParaRPr lang="en-US" sz="2300" dirty="0" smtClean="0"/>
          </a:p>
          <a:p>
            <a:pPr lvl="1">
              <a:buClr>
                <a:schemeClr val="accent1">
                  <a:lumMod val="75000"/>
                </a:schemeClr>
              </a:buClr>
              <a:buFont typeface="Wingdings" panose="05000000000000000000" pitchFamily="2" charset="2"/>
              <a:buChar char="Ø"/>
            </a:pPr>
            <a:r>
              <a:rPr lang="en-US" sz="2300" dirty="0" smtClean="0"/>
              <a:t>The </a:t>
            </a:r>
            <a:r>
              <a:rPr lang="en-US" sz="2300" dirty="0"/>
              <a:t>document </a:t>
            </a:r>
            <a:r>
              <a:rPr lang="en-US" sz="2300" dirty="0" smtClean="0">
                <a:solidFill>
                  <a:srgbClr val="FF0000"/>
                </a:solidFill>
              </a:rPr>
              <a:t>clearly establishes </a:t>
            </a:r>
            <a:r>
              <a:rPr lang="en-US" sz="2300" dirty="0">
                <a:solidFill>
                  <a:srgbClr val="FF0000"/>
                </a:solidFill>
              </a:rPr>
              <a:t>who is responsible for information </a:t>
            </a:r>
            <a:r>
              <a:rPr lang="en-US" sz="2300" dirty="0"/>
              <a:t>under various circumstances and specifies what procedures shall be used to manage and protect it</a:t>
            </a:r>
            <a:r>
              <a:rPr lang="en-US" sz="2300" dirty="0" smtClean="0"/>
              <a:t>.</a:t>
            </a:r>
          </a:p>
          <a:p>
            <a:pPr lvl="1">
              <a:buClr>
                <a:schemeClr val="accent1">
                  <a:lumMod val="75000"/>
                </a:schemeClr>
              </a:buClr>
              <a:buFont typeface="Wingdings" panose="05000000000000000000" pitchFamily="2" charset="2"/>
              <a:buChar char="Ø"/>
            </a:pPr>
            <a:endParaRPr lang="en-US" sz="2300" dirty="0"/>
          </a:p>
          <a:p>
            <a:pPr lvl="1">
              <a:buClr>
                <a:schemeClr val="accent1">
                  <a:lumMod val="50000"/>
                </a:schemeClr>
              </a:buClr>
              <a:buFont typeface="Wingdings" panose="05000000000000000000" pitchFamily="2" charset="2"/>
              <a:buChar char="Ø"/>
            </a:pPr>
            <a:r>
              <a:rPr lang="en-US" sz="2300" dirty="0" smtClean="0"/>
              <a:t>The </a:t>
            </a:r>
            <a:r>
              <a:rPr lang="en-US" sz="2300" dirty="0" smtClean="0"/>
              <a:t>Clarke County Schools </a:t>
            </a:r>
            <a:r>
              <a:rPr lang="en-US" sz="2300" dirty="0" smtClean="0"/>
              <a:t>Policy follows all local, state, and national laws:</a:t>
            </a:r>
          </a:p>
          <a:p>
            <a:r>
              <a:rPr lang="en-US" sz="2600" dirty="0"/>
              <a:t>The district will abide by any law, statutory, regulatory, or contractual obligations affecting its data systems. </a:t>
            </a:r>
            <a:endParaRPr lang="en-US" dirty="0"/>
          </a:p>
        </p:txBody>
      </p:sp>
    </p:spTree>
    <p:extLst>
      <p:ext uri="{BB962C8B-B14F-4D97-AF65-F5344CB8AC3E}">
        <p14:creationId xmlns:p14="http://schemas.microsoft.com/office/powerpoint/2010/main" val="1093305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2737" y="953037"/>
            <a:ext cx="8242479" cy="3290131"/>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1: A Handwritten Note</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teacher or administrator writes a note on a pad of paper about a student's behavior in class (good or bad). Would the student have the right to gain access to that document under FERPA?</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000"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r>
              <a:rPr lang="en-US" sz="2000"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Because </a:t>
            </a:r>
            <a:r>
              <a:rPr lang="en-US" sz="2000"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this is a "sole possession" document (whether on paper or electronically on the PC), it does not fall under the definition of a student record. Therefore, a student cannot use FERPA law to force a school system  to produce that document.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4455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14659" y="712575"/>
            <a:ext cx="8336924" cy="2366802"/>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2: E-mail</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Two teachers exchange e-mails about the performance of a common student. Could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parents/guardians ask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to see this legally under FERPA</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Such a document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can be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considered an educational record because it is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maintained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by the school system.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2029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9701" y="960889"/>
            <a:ext cx="10174310" cy="5139869"/>
          </a:xfrm>
          <a:prstGeom prst="rect">
            <a:avLst/>
          </a:prstGeom>
        </p:spPr>
        <p:txBody>
          <a:bodyPr wrap="square">
            <a:spAutoFit/>
          </a:bodyPr>
          <a:lstStyle/>
          <a:p>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3: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Posts </a:t>
            </a: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and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Comments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student creates and posts a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blog, forum, etc.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to fulfill a class assignment. Could this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post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ever be considered an educational record</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opinion on this is vague.  By having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students post blogs, the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teacher risks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inadvertently asking students to reveal their class schedules and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PII data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that is protected under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FERPA so it should not be part of a public post. </a:t>
            </a:r>
          </a:p>
          <a:p>
            <a:endPar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It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is thus always important to ensure that your students know what you are asking of them. A simple solution in this case is for the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teacher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to give students a lesson on how to make their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posts private or to make sure they clearly understand what they can or can not post publically.</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Now, let's say a professor publically comments on a student's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post</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Is this protected under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FERPA as part of an educational record?</a:t>
            </a:r>
          </a:p>
          <a:p>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As long as the professor is not commenting on the grade the student will receive for the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assignment</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the comment poses no issues under FERPA. But, as usual, be careful what you post!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25738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4133439"/>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4: Text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Messaging and Private Tweets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teacher, coach, band director, sponsor, </a:t>
            </a:r>
            <a:r>
              <a:rPr lang="en-US"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etc</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and a student exchange text messages. Is this </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protected under FERPA?</a:t>
            </a:r>
          </a:p>
          <a:p>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If the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texts are not maintained by the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school system, </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they cannot be declared an educational record. However, you should always be careful about </a:t>
            </a:r>
            <a:r>
              <a:rPr lang="en-US" i="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texting students unless it is a program that keeps your phone number private and the student’s phone number private such as Remind.  Individual texts between a student and a staff member are highly discouraged.  These messages can sometimes be viewed as inappropriate communications between staff and students.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9911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5087547"/>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5: Providing PII in the Case of a Student’s Health or Safety</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 student’s health or safety is in question and 911 is called.  Can we release information about the student to the EMT?</a:t>
            </a:r>
          </a:p>
          <a:p>
            <a:endParaRPr lang="en-US" dirty="0"/>
          </a:p>
          <a:p>
            <a:r>
              <a:rPr lang="en-US" i="1" dirty="0"/>
              <a:t>In 2008, </a:t>
            </a:r>
            <a:r>
              <a:rPr lang="en-US" i="1" dirty="0" smtClean="0"/>
              <a:t>the FPCO who </a:t>
            </a:r>
            <a:r>
              <a:rPr lang="en-US" i="1" dirty="0"/>
              <a:t>is responsible for administering the Family Educational Rights and Privacy Act (</a:t>
            </a:r>
            <a:r>
              <a:rPr lang="en-US" i="1" dirty="0" smtClean="0"/>
              <a:t>FERPA)</a:t>
            </a:r>
            <a:r>
              <a:rPr lang="en-US" i="1" dirty="0"/>
              <a:t> </a:t>
            </a:r>
            <a:r>
              <a:rPr lang="en-US" i="1" dirty="0" smtClean="0"/>
              <a:t>clarified </a:t>
            </a:r>
            <a:r>
              <a:rPr lang="en-US" i="1" dirty="0"/>
              <a:t>that if a school determines that there is an articulable and significant threat to the health or safety of a student or other individuals, it may disclose PII to any person whose knowledge of the information is necessary to protect the health or safety of the student or other individuals. </a:t>
            </a:r>
            <a:endParaRPr lang="en-US" i="1" dirty="0" smtClean="0"/>
          </a:p>
          <a:p>
            <a:endParaRPr lang="en-US" i="1" dirty="0"/>
          </a:p>
          <a:p>
            <a:r>
              <a:rPr lang="en-US" i="1" dirty="0" smtClean="0"/>
              <a:t>This </a:t>
            </a:r>
            <a:r>
              <a:rPr lang="en-US" i="1" dirty="0"/>
              <a:t>provision </a:t>
            </a:r>
            <a:r>
              <a:rPr lang="en-US" i="1" dirty="0" smtClean="0"/>
              <a:t>is for Emergencies only and cannot </a:t>
            </a:r>
            <a:r>
              <a:rPr lang="en-US" i="1" dirty="0"/>
              <a:t>be used for disclosures on a routine, non-emergency basis, such as the routine sharing of non-directory information on students with the local police department (which is not allowed). </a:t>
            </a:r>
          </a:p>
          <a:p>
            <a:endParaRPr lang="en-US" i="1" dirty="0"/>
          </a:p>
        </p:txBody>
      </p:sp>
    </p:spTree>
    <p:extLst>
      <p:ext uri="{BB962C8B-B14F-4D97-AF65-F5344CB8AC3E}">
        <p14:creationId xmlns:p14="http://schemas.microsoft.com/office/powerpoint/2010/main" val="4174809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5918543"/>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6</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 Providing Directory information to certain 3</a:t>
            </a:r>
            <a:r>
              <a:rPr lang="en-US" sz="4000" baseline="30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rd</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 Parties?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We use several 3</a:t>
            </a:r>
            <a:r>
              <a:rPr lang="en-US" baseline="30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rd</a:t>
            </a:r>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party vendors to publish yearbooks, take school pictures, produce school directories, etc.  Can we provide directory information to these vendors?</a:t>
            </a:r>
          </a:p>
          <a:p>
            <a:endPar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r>
              <a:rPr lang="en-US" i="1" dirty="0" smtClean="0"/>
              <a:t>If a </a:t>
            </a:r>
            <a:r>
              <a:rPr lang="en-US" i="1" dirty="0"/>
              <a:t>district </a:t>
            </a:r>
            <a:r>
              <a:rPr lang="en-US" i="1" dirty="0" smtClean="0"/>
              <a:t>has a </a:t>
            </a:r>
            <a:r>
              <a:rPr lang="en-US" i="1" dirty="0"/>
              <a:t>policy that they will disclose directory information to entities or purposes that don’t include marketers, but rather will provide directory information only for purposes such as yearbook </a:t>
            </a:r>
            <a:r>
              <a:rPr lang="en-US" i="1" dirty="0" smtClean="0"/>
              <a:t>information, school pictures, </a:t>
            </a:r>
            <a:r>
              <a:rPr lang="en-US" i="1" dirty="0"/>
              <a:t>or a school </a:t>
            </a:r>
            <a:r>
              <a:rPr lang="en-US" i="1" dirty="0" smtClean="0"/>
              <a:t>directory this is acceptable. </a:t>
            </a:r>
          </a:p>
          <a:p>
            <a:endParaRPr lang="en-US" i="1" dirty="0"/>
          </a:p>
          <a:p>
            <a:r>
              <a:rPr lang="en-US" i="1" dirty="0" smtClean="0"/>
              <a:t>However</a:t>
            </a:r>
            <a:r>
              <a:rPr lang="en-US" i="1" dirty="0"/>
              <a:t>, </a:t>
            </a:r>
            <a:r>
              <a:rPr lang="en-US" i="1" dirty="0" smtClean="0"/>
              <a:t>we are required to adhere </a:t>
            </a:r>
            <a:r>
              <a:rPr lang="en-US" i="1" dirty="0"/>
              <a:t>to </a:t>
            </a:r>
            <a:r>
              <a:rPr lang="en-US" i="1" dirty="0" smtClean="0"/>
              <a:t>our stated </a:t>
            </a:r>
            <a:r>
              <a:rPr lang="en-US" i="1" dirty="0"/>
              <a:t>policy in the directory information </a:t>
            </a:r>
            <a:r>
              <a:rPr lang="en-US" i="1" dirty="0" smtClean="0"/>
              <a:t>notice done online during data verification or enrollment. </a:t>
            </a:r>
            <a:r>
              <a:rPr lang="en-US" i="1" dirty="0"/>
              <a:t>If a school’s directory information notice to parents and students </a:t>
            </a:r>
            <a:r>
              <a:rPr lang="en-US" i="1" dirty="0" smtClean="0"/>
              <a:t>does </a:t>
            </a:r>
            <a:r>
              <a:rPr lang="en-US" i="1" dirty="0"/>
              <a:t>not include disclosures to </a:t>
            </a:r>
            <a:r>
              <a:rPr lang="en-US" i="1" dirty="0" smtClean="0"/>
              <a:t>such marketers (3</a:t>
            </a:r>
            <a:r>
              <a:rPr lang="en-US" i="1" baseline="30000" dirty="0" smtClean="0"/>
              <a:t>rd</a:t>
            </a:r>
            <a:r>
              <a:rPr lang="en-US" i="1" dirty="0" smtClean="0"/>
              <a:t> parties) or </a:t>
            </a:r>
            <a:r>
              <a:rPr lang="en-US" i="1" dirty="0"/>
              <a:t>specifically states that it will not make such </a:t>
            </a:r>
            <a:r>
              <a:rPr lang="en-US" i="1" dirty="0" smtClean="0"/>
              <a:t>disclosures then we </a:t>
            </a:r>
            <a:r>
              <a:rPr lang="en-US" i="1" dirty="0"/>
              <a:t>can’t turn around and disclose directory information to those entities not permitted by the policy. </a:t>
            </a:r>
            <a:r>
              <a:rPr lang="en-US" i="1" dirty="0" smtClean="0"/>
              <a:t>  This </a:t>
            </a:r>
            <a:r>
              <a:rPr lang="en-US" i="1" dirty="0"/>
              <a:t>would be considered an improper disclosure under FERPA</a:t>
            </a:r>
            <a:r>
              <a:rPr lang="en-US" i="1" dirty="0" smtClean="0"/>
              <a:t>. </a:t>
            </a:r>
            <a:r>
              <a:rPr lang="en-US" i="1" dirty="0"/>
              <a:t>The school </a:t>
            </a:r>
            <a:r>
              <a:rPr lang="en-US" i="1" dirty="0" smtClean="0"/>
              <a:t>district could </a:t>
            </a:r>
            <a:r>
              <a:rPr lang="en-US" i="1" dirty="0"/>
              <a:t>only do this by revising and reissuing its directory information notice and providing parents </a:t>
            </a:r>
            <a:r>
              <a:rPr lang="en-US" i="1" dirty="0" smtClean="0"/>
              <a:t>or guardians another </a:t>
            </a:r>
            <a:r>
              <a:rPr lang="en-US" i="1" dirty="0"/>
              <a:t>opportunity to opt out. </a:t>
            </a:r>
          </a:p>
          <a:p>
            <a:endPar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73359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5641544"/>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7: Record keeping requirements </a:t>
            </a:r>
          </a:p>
          <a:p>
            <a:r>
              <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Does the </a:t>
            </a:r>
            <a:r>
              <a:rPr lang="en-US" b="1" dirty="0" smtClean="0"/>
              <a:t>Family </a:t>
            </a:r>
            <a:r>
              <a:rPr lang="en-US" b="1" dirty="0"/>
              <a:t>Policy Compliance Office (or FPCO) </a:t>
            </a:r>
            <a:r>
              <a:rPr lang="en-US" b="1" dirty="0" smtClean="0"/>
              <a:t>require any recording keeping for the disclosure of PII such as directory information from education records?</a:t>
            </a:r>
            <a:endParaRPr lang="en-US" b="1" dirty="0"/>
          </a:p>
          <a:p>
            <a:r>
              <a:rPr lang="en-US" dirty="0" smtClean="0"/>
              <a:t/>
            </a:r>
            <a:br>
              <a:rPr lang="en-US" dirty="0" smtClean="0"/>
            </a:br>
            <a:r>
              <a:rPr lang="en-US" i="1" dirty="0" smtClean="0"/>
              <a:t>School </a:t>
            </a:r>
            <a:r>
              <a:rPr lang="en-US" i="1" dirty="0"/>
              <a:t>officials need to be familiar with FERPA’s recordkeeping requirements, which you can read about in § 99.32 of the FERPA regulations. Generally, you must record to whom you disclose PII from education records and that party’s legitimate interest in obtaining that </a:t>
            </a:r>
            <a:r>
              <a:rPr lang="en-US" i="1" dirty="0" smtClean="0"/>
              <a:t>information</a:t>
            </a:r>
            <a:r>
              <a:rPr lang="en-US" i="1" dirty="0"/>
              <a:t>. </a:t>
            </a:r>
            <a:endParaRPr lang="en-US" i="1" dirty="0" smtClean="0"/>
          </a:p>
          <a:p>
            <a:endParaRPr lang="en-US" i="1" dirty="0"/>
          </a:p>
          <a:p>
            <a:r>
              <a:rPr lang="en-US" i="1" dirty="0" smtClean="0"/>
              <a:t>When </a:t>
            </a:r>
            <a:r>
              <a:rPr lang="en-US" i="1" dirty="0"/>
              <a:t>you disclose PII to one of the parties listed in the exceptions to consent (§ 99.31), a school should inform the receiving party that it may not make further disclosures of the PII. </a:t>
            </a:r>
            <a:r>
              <a:rPr lang="en-US" i="1" dirty="0" smtClean="0"/>
              <a:t> </a:t>
            </a:r>
            <a:r>
              <a:rPr lang="en-US" b="1" i="1" dirty="0" smtClean="0">
                <a:solidFill>
                  <a:schemeClr val="accent2">
                    <a:lumMod val="75000"/>
                  </a:schemeClr>
                </a:solidFill>
                <a:hlinkClick r:id="rId3"/>
              </a:rPr>
              <a:t>(Student Data Confidentiality Form)</a:t>
            </a:r>
            <a:endParaRPr lang="en-US" b="1" i="1" dirty="0">
              <a:solidFill>
                <a:schemeClr val="accent2">
                  <a:lumMod val="75000"/>
                </a:schemeClr>
              </a:solidFill>
            </a:endParaRPr>
          </a:p>
          <a:p>
            <a:endParaRPr lang="en-US" i="1" dirty="0" smtClean="0"/>
          </a:p>
          <a:p>
            <a:r>
              <a:rPr lang="en-US" i="1" dirty="0" smtClean="0"/>
              <a:t>There </a:t>
            </a:r>
            <a:r>
              <a:rPr lang="en-US" i="1" dirty="0"/>
              <a:t>are exceptions to this requirement to record disclosures, such as disclosures made with consent and disclosures to school officials. </a:t>
            </a:r>
          </a:p>
          <a:p>
            <a:endPar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33248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6300186"/>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8: Data that School Nurses can share with County Health Department</a:t>
            </a:r>
          </a:p>
          <a:p>
            <a:r>
              <a:rPr lang="en-US" b="1" dirty="0" smtClean="0"/>
              <a:t>Is </a:t>
            </a:r>
            <a:r>
              <a:rPr lang="en-US" b="1" dirty="0"/>
              <a:t>it a violation of FERPA if the school nurse gives a list of students’ names, phone numbers, and health treatment information (dental, eye, mental health, etc.) to the county health department so that the department can call parents and encourage follow-up for their children? </a:t>
            </a:r>
          </a:p>
          <a:p>
            <a:r>
              <a:rPr lang="en-US" dirty="0" smtClean="0"/>
              <a:t/>
            </a:r>
            <a:br>
              <a:rPr lang="en-US" dirty="0" smtClean="0"/>
            </a:br>
            <a:r>
              <a:rPr lang="en-US" i="1" dirty="0" smtClean="0"/>
              <a:t>If the </a:t>
            </a:r>
            <a:r>
              <a:rPr lang="en-US" i="1" dirty="0"/>
              <a:t>school nurse is under contract to the </a:t>
            </a:r>
            <a:r>
              <a:rPr lang="en-US" i="1" dirty="0" smtClean="0"/>
              <a:t>school or an employee of the school system, </a:t>
            </a:r>
            <a:r>
              <a:rPr lang="en-US" i="1" dirty="0"/>
              <a:t>then the nurse can be considered a “school official” under FERPA. See § 99.31(a)(1)(</a:t>
            </a:r>
            <a:r>
              <a:rPr lang="en-US" i="1" dirty="0" err="1"/>
              <a:t>i</a:t>
            </a:r>
            <a:r>
              <a:rPr lang="en-US" i="1" dirty="0"/>
              <a:t>)(B) – “A contractor, consultant, volunteer or other party to whom [a school] has outsourced institutional services or functions may be considered a school official” if certain conditions are met. As a school official/contractor, the nurse is not generally permitted to share information with the health department without consent. </a:t>
            </a:r>
            <a:r>
              <a:rPr lang="en-US" i="1" dirty="0" smtClean="0"/>
              <a:t> MBS request this consent during the online data verification and/or enrollment process. Administrators and Nurses:  </a:t>
            </a:r>
            <a:r>
              <a:rPr lang="en-US" b="1" i="1" dirty="0" smtClean="0"/>
              <a:t>Know</a:t>
            </a:r>
            <a:r>
              <a:rPr lang="en-US" i="1" dirty="0" smtClean="0"/>
              <a:t> parents that have NOT given consent.</a:t>
            </a:r>
            <a:endParaRPr lang="en-US" i="1" dirty="0"/>
          </a:p>
          <a:p>
            <a:endPar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07043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4982903"/>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9: Health Records</a:t>
            </a:r>
          </a:p>
          <a:p>
            <a:endParaRPr lang="en-US" dirty="0"/>
          </a:p>
          <a:p>
            <a:r>
              <a:rPr lang="en-US" b="1" dirty="0"/>
              <a:t>Under FERPA, may a school nurse share medical information about students with other teachers and school administrators? (Related question: Which law – FERPA or the HIPAA Privacy Rule – governs records on health care delivered through a school operated health center?) </a:t>
            </a:r>
          </a:p>
          <a:p>
            <a:r>
              <a:rPr lang="en-US" dirty="0" smtClean="0"/>
              <a:t/>
            </a:r>
            <a:br>
              <a:rPr lang="en-US" dirty="0" smtClean="0"/>
            </a:br>
            <a:r>
              <a:rPr lang="en-US" i="1" dirty="0" smtClean="0"/>
              <a:t>At </a:t>
            </a:r>
            <a:r>
              <a:rPr lang="en-US" i="1" dirty="0"/>
              <a:t>the elementary/secondary level, any records that a school nurse or health center maintains that are directly related to a student are considered “education records” subject to FERPA – not the HIPAA Privacy Rule. A school nurse may share information on students with other school officials if these school officials have a legitimate educational interest in the records. Typically, if there is a health condition about which other teachers and school administrators need to be aware in order to provide a safe and healthy environment for the student, then the school could include such a criteria for what it considers to be a “legitimate educational interest.” </a:t>
            </a:r>
          </a:p>
          <a:p>
            <a:endParaRPr lang="en-US"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21335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4748992"/>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10: Directory information about race or ethnicity?</a:t>
            </a:r>
          </a:p>
          <a:p>
            <a:endParaRPr lang="en-US" dirty="0"/>
          </a:p>
          <a:p>
            <a:r>
              <a:rPr lang="en-US" dirty="0" smtClean="0"/>
              <a:t>A </a:t>
            </a:r>
            <a:r>
              <a:rPr lang="en-US" dirty="0"/>
              <a:t>school designates name, address, telephone listing, email address, and honors and awards received as directory information. </a:t>
            </a:r>
            <a:r>
              <a:rPr lang="en-US" dirty="0" smtClean="0"/>
              <a:t> A </a:t>
            </a:r>
            <a:r>
              <a:rPr lang="en-US" dirty="0"/>
              <a:t>reporter from the local newspaper calls the school and informs the school that he is writing an article about the success of Hispanic students. The reporter asks the school for the name and contact information for all the Hispanic students who made the honor roll for the current school year. Are the names and contact information for all the Hispanic students who made the honor roll for the current school year “directory information”? </a:t>
            </a:r>
          </a:p>
          <a:p>
            <a:endParaRPr lang="en-US" dirty="0"/>
          </a:p>
          <a:p>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NO</a:t>
            </a:r>
          </a:p>
          <a:p>
            <a:endParaRPr lang="en-US" dirty="0"/>
          </a:p>
        </p:txBody>
      </p:sp>
    </p:spTree>
    <p:extLst>
      <p:ext uri="{BB962C8B-B14F-4D97-AF65-F5344CB8AC3E}">
        <p14:creationId xmlns:p14="http://schemas.microsoft.com/office/powerpoint/2010/main" val="4153137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2889" y="2927094"/>
            <a:ext cx="4149769" cy="3371688"/>
          </a:xfrm>
          <a:prstGeom prst="rect">
            <a:avLst/>
          </a:prstGeom>
        </p:spPr>
      </p:pic>
      <p:sp>
        <p:nvSpPr>
          <p:cNvPr id="13" name="Title 12"/>
          <p:cNvSpPr>
            <a:spLocks noGrp="1"/>
          </p:cNvSpPr>
          <p:nvPr>
            <p:ph type="title"/>
          </p:nvPr>
        </p:nvSpPr>
        <p:spPr>
          <a:xfrm>
            <a:off x="0" y="9835"/>
            <a:ext cx="12192000" cy="1325563"/>
          </a:xfrm>
        </p:spPr>
        <p:txBody>
          <a:bodyPr/>
          <a:lstStyle/>
          <a:p>
            <a:r>
              <a:rPr lang="en-US" b="1" dirty="0" smtClean="0"/>
              <a:t>Data Governance</a:t>
            </a:r>
            <a:endParaRPr lang="en-US" b="1" dirty="0">
              <a:solidFill>
                <a:srgbClr val="FF0000"/>
              </a:solidFill>
            </a:endParaRPr>
          </a:p>
        </p:txBody>
      </p:sp>
      <p:sp>
        <p:nvSpPr>
          <p:cNvPr id="5" name="Content Placeholder 4"/>
          <p:cNvSpPr txBox="1">
            <a:spLocks/>
          </p:cNvSpPr>
          <p:nvPr/>
        </p:nvSpPr>
        <p:spPr>
          <a:xfrm>
            <a:off x="1209125" y="1731000"/>
            <a:ext cx="6667448" cy="397455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ysClr val="windowText" lastClr="000000"/>
                </a:solidFill>
                <a:effectLst/>
                <a:uLnTx/>
                <a:uFillTx/>
                <a:latin typeface="Calibri"/>
                <a:ea typeface="+mn-ea"/>
                <a:cs typeface="+mn-cs"/>
              </a:rPr>
              <a:t>Data Protection and Privacy</a:t>
            </a:r>
          </a:p>
          <a:p>
            <a:pPr marL="342900" marR="0" lvl="0" indent="-342900"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ysClr val="windowText" lastClr="000000"/>
                </a:solidFill>
                <a:effectLst/>
                <a:uLnTx/>
                <a:uFillTx/>
                <a:latin typeface="Calibri"/>
                <a:ea typeface="+mn-ea"/>
                <a:cs typeface="+mn-cs"/>
              </a:rPr>
              <a:t>Ensuring the security of sensitive and personally identifiable data and mitigating the risks of </a:t>
            </a:r>
            <a:r>
              <a:rPr kumimoji="0" lang="en-US" sz="2800" b="0" i="0" u="none" strike="noStrike" kern="1200" cap="none" spc="0" normalizeH="0" baseline="0" noProof="0" dirty="0" smtClean="0">
                <a:ln>
                  <a:noFill/>
                </a:ln>
                <a:solidFill>
                  <a:srgbClr val="FF0000"/>
                </a:solidFill>
                <a:effectLst/>
                <a:uLnTx/>
                <a:uFillTx/>
                <a:latin typeface="Calibri"/>
                <a:ea typeface="+mn-ea"/>
                <a:cs typeface="+mn-cs"/>
              </a:rPr>
              <a:t>unauthorized disclosure</a:t>
            </a:r>
          </a:p>
          <a:p>
            <a:pPr marL="0" indent="0">
              <a:buNone/>
            </a:pPr>
            <a:r>
              <a:rPr lang="en-US" dirty="0"/>
              <a:t>Data </a:t>
            </a:r>
            <a:r>
              <a:rPr lang="en-US" dirty="0" smtClean="0"/>
              <a:t>Security</a:t>
            </a:r>
            <a:endParaRPr lang="en-US" dirty="0"/>
          </a:p>
          <a:p>
            <a:r>
              <a:rPr lang="en-US" dirty="0"/>
              <a:t>In its most basic definition, data security means </a:t>
            </a:r>
            <a:r>
              <a:rPr lang="en-US" dirty="0">
                <a:solidFill>
                  <a:srgbClr val="FF0000"/>
                </a:solidFill>
              </a:rPr>
              <a:t>protecting</a:t>
            </a:r>
            <a:r>
              <a:rPr lang="en-US" dirty="0"/>
              <a:t> information and information systems from </a:t>
            </a:r>
            <a:r>
              <a:rPr lang="en-US" dirty="0">
                <a:solidFill>
                  <a:srgbClr val="FF0000"/>
                </a:solidFill>
              </a:rPr>
              <a:t>unauthorized</a:t>
            </a:r>
            <a:r>
              <a:rPr lang="en-US" dirty="0"/>
              <a:t> access, use, disruption, or destruction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4159492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4194995"/>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11: Directory information for students with disabilities</a:t>
            </a:r>
          </a:p>
          <a:p>
            <a:endParaRPr lang="en-US" dirty="0"/>
          </a:p>
          <a:p>
            <a:r>
              <a:rPr lang="en-US" dirty="0" smtClean="0"/>
              <a:t>A </a:t>
            </a:r>
            <a:r>
              <a:rPr lang="en-US" dirty="0"/>
              <a:t>school designates name, address, telephone listing, email address, and honors and awards received as directory </a:t>
            </a:r>
            <a:r>
              <a:rPr lang="en-US" dirty="0" smtClean="0"/>
              <a:t>information. </a:t>
            </a:r>
            <a:r>
              <a:rPr lang="en-US" dirty="0"/>
              <a:t>A non-profit organization that has programs for special needs children asks the school for directory information on students who have a certain disability. Can the names and contact information for these students be disclosed to the organization as directory information? </a:t>
            </a:r>
          </a:p>
          <a:p>
            <a:endParaRPr lang="en-US" dirty="0"/>
          </a:p>
          <a:p>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NO</a:t>
            </a:r>
          </a:p>
          <a:p>
            <a:endParaRPr lang="en-US" dirty="0"/>
          </a:p>
        </p:txBody>
      </p:sp>
    </p:spTree>
    <p:extLst>
      <p:ext uri="{BB962C8B-B14F-4D97-AF65-F5344CB8AC3E}">
        <p14:creationId xmlns:p14="http://schemas.microsoft.com/office/powerpoint/2010/main" val="3656612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3917996"/>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12: Disclosure of Information to a Police Officer</a:t>
            </a:r>
            <a:endPar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r>
              <a:rPr lang="en-US" dirty="0"/>
              <a:t>A police officer shows up at the main office of a high school and he asks if a certain student is attending school today. The police officer does not have a search warrant or a subpoena. The police officer wants to speak to the student regarding some </a:t>
            </a:r>
            <a:r>
              <a:rPr lang="en-US" dirty="0" smtClean="0"/>
              <a:t>drug activity that </a:t>
            </a:r>
            <a:r>
              <a:rPr lang="en-US" dirty="0"/>
              <a:t>occurred three weeks ago. Can the school tell the officer whether or not the student is attending school today? </a:t>
            </a:r>
          </a:p>
          <a:p>
            <a:endParaRPr lang="en-US" dirty="0"/>
          </a:p>
          <a:p>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Technically, NO</a:t>
            </a:r>
          </a:p>
          <a:p>
            <a:endParaRPr lang="en-US" dirty="0"/>
          </a:p>
        </p:txBody>
      </p:sp>
    </p:spTree>
    <p:extLst>
      <p:ext uri="{BB962C8B-B14F-4D97-AF65-F5344CB8AC3E}">
        <p14:creationId xmlns:p14="http://schemas.microsoft.com/office/powerpoint/2010/main" val="3262694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4194995"/>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13: Law Enforcement Maintaining Records</a:t>
            </a:r>
            <a:endPar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r>
              <a:rPr lang="en-US" dirty="0" smtClean="0"/>
              <a:t>A </a:t>
            </a:r>
            <a:r>
              <a:rPr lang="en-US" dirty="0"/>
              <a:t>student is expelled from high school. A copy of his disciplinary record is sent to the school district’s law enforcement unit so that school security can keep the student off campus. The law enforcement unit maintains that record and discloses it to a reporter in response to a State open records request. Is that permissible under FERPA? </a:t>
            </a:r>
          </a:p>
          <a:p>
            <a:endParaRPr lang="en-US" dirty="0"/>
          </a:p>
          <a:p>
            <a:endParaRPr lang="en-US" dirty="0"/>
          </a:p>
          <a:p>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NO</a:t>
            </a:r>
          </a:p>
          <a:p>
            <a:endParaRPr lang="en-US" dirty="0"/>
          </a:p>
        </p:txBody>
      </p:sp>
    </p:spTree>
    <p:extLst>
      <p:ext uri="{BB962C8B-B14F-4D97-AF65-F5344CB8AC3E}">
        <p14:creationId xmlns:p14="http://schemas.microsoft.com/office/powerpoint/2010/main" val="415655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4151906"/>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14: Teacher as a Witness</a:t>
            </a:r>
            <a:endPar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r>
              <a:rPr lang="en-US" sz="2400" dirty="0" smtClean="0"/>
              <a:t>A </a:t>
            </a:r>
            <a:r>
              <a:rPr lang="en-US" sz="2400" dirty="0"/>
              <a:t>teacher personally witnesses an incident, such as one student bullying another. Can the teacher call the victim’s parents and tell them what she observed and who she saw bullying their child? </a:t>
            </a:r>
          </a:p>
          <a:p>
            <a:endParaRPr lang="en-US" dirty="0"/>
          </a:p>
          <a:p>
            <a:endParaRPr lang="en-US" dirty="0"/>
          </a:p>
          <a:p>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YES, </a:t>
            </a:r>
            <a:r>
              <a:rPr lang="en-US" sz="2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this is permissible under FERPA.  However, you may need to discuss with your school’s counselor or administration before making the call.  DO NOT send this type of information through an email.</a:t>
            </a:r>
          </a:p>
          <a:p>
            <a:endParaRPr lang="en-US" dirty="0"/>
          </a:p>
        </p:txBody>
      </p:sp>
    </p:spTree>
    <p:extLst>
      <p:ext uri="{BB962C8B-B14F-4D97-AF65-F5344CB8AC3E}">
        <p14:creationId xmlns:p14="http://schemas.microsoft.com/office/powerpoint/2010/main" val="4219113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3751796"/>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15: Overdue Library Books</a:t>
            </a:r>
            <a:endPar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r>
              <a:rPr lang="en-US" sz="2400" dirty="0" smtClean="0"/>
              <a:t>A public </a:t>
            </a:r>
            <a:r>
              <a:rPr lang="en-US" sz="2400" dirty="0"/>
              <a:t>school </a:t>
            </a:r>
            <a:r>
              <a:rPr lang="en-US" sz="2400" dirty="0" smtClean="0"/>
              <a:t>district, such as MBS, </a:t>
            </a:r>
            <a:r>
              <a:rPr lang="en-US" sz="2400" dirty="0"/>
              <a:t>lists the names of students who have overdue library books on their website, as well as posts the list on the </a:t>
            </a:r>
            <a:r>
              <a:rPr lang="en-US" sz="2400" dirty="0" smtClean="0"/>
              <a:t>library door. </a:t>
            </a:r>
            <a:r>
              <a:rPr lang="en-US" sz="2400" dirty="0"/>
              <a:t>Is this permissible under FERPA? </a:t>
            </a:r>
          </a:p>
          <a:p>
            <a:endParaRPr lang="en-US" dirty="0"/>
          </a:p>
          <a:p>
            <a:endParaRPr lang="en-US" dirty="0"/>
          </a:p>
          <a:p>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NO, nor can you post lists whereby students or parents owe money for any activity, etc. </a:t>
            </a:r>
            <a:endParaRPr lang="en-US" dirty="0"/>
          </a:p>
        </p:txBody>
      </p:sp>
    </p:spTree>
    <p:extLst>
      <p:ext uri="{BB962C8B-B14F-4D97-AF65-F5344CB8AC3E}">
        <p14:creationId xmlns:p14="http://schemas.microsoft.com/office/powerpoint/2010/main" val="38300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5272213"/>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16: College Prep or Tutoring Programs</a:t>
            </a:r>
            <a:endPar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r>
              <a:rPr lang="en-US" sz="2400" dirty="0"/>
              <a:t>A</a:t>
            </a:r>
            <a:r>
              <a:rPr lang="en-US" sz="2400" dirty="0" smtClean="0"/>
              <a:t>n </a:t>
            </a:r>
            <a:r>
              <a:rPr lang="en-US" sz="2400" dirty="0"/>
              <a:t>after school college prep program for high school </a:t>
            </a:r>
            <a:r>
              <a:rPr lang="en-US" sz="2400" dirty="0" smtClean="0"/>
              <a:t>students/tutoring program for student is an opportunity in which  many students elect to participate.   How </a:t>
            </a:r>
            <a:r>
              <a:rPr lang="en-US" sz="2400" dirty="0"/>
              <a:t>would the </a:t>
            </a:r>
            <a:r>
              <a:rPr lang="en-US" sz="2400" dirty="0" smtClean="0"/>
              <a:t>program </a:t>
            </a:r>
            <a:r>
              <a:rPr lang="en-US" sz="2400" dirty="0"/>
              <a:t>be able to access education records from the </a:t>
            </a:r>
            <a:r>
              <a:rPr lang="en-US" sz="2400" dirty="0" smtClean="0"/>
              <a:t>school </a:t>
            </a:r>
            <a:r>
              <a:rPr lang="en-US" sz="2400" dirty="0"/>
              <a:t>in order to assist the </a:t>
            </a:r>
            <a:r>
              <a:rPr lang="en-US" sz="2400" dirty="0" smtClean="0"/>
              <a:t>students? </a:t>
            </a:r>
            <a:endParaRPr lang="en-US" sz="2400" dirty="0"/>
          </a:p>
          <a:p>
            <a:endParaRPr lang="en-US" dirty="0"/>
          </a:p>
          <a:p>
            <a:endParaRPr lang="en-US" dirty="0"/>
          </a:p>
          <a:p>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Consent working through parents.  Tutors are not given access to Moodle, Google Classroom, or any other MBS Resources</a:t>
            </a:r>
            <a:endParaRPr lang="en-US" dirty="0"/>
          </a:p>
        </p:txBody>
      </p:sp>
    </p:spTree>
    <p:extLst>
      <p:ext uri="{BB962C8B-B14F-4D97-AF65-F5344CB8AC3E}">
        <p14:creationId xmlns:p14="http://schemas.microsoft.com/office/powerpoint/2010/main" val="2162468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5118324"/>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17: Working with PTO Representatives</a:t>
            </a:r>
            <a:endPar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r>
              <a:rPr lang="en-US" sz="2400" dirty="0" smtClean="0"/>
              <a:t>PTO representatives would like Directory information so that they can invite all new students and their families to a social gathering.  Can these representatives get access to this information from the school system.</a:t>
            </a:r>
            <a:endParaRPr lang="en-US" sz="2400" dirty="0"/>
          </a:p>
          <a:p>
            <a:endParaRPr lang="en-US" dirty="0"/>
          </a:p>
          <a:p>
            <a:r>
              <a:rPr lang="en-US" sz="32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Yes, </a:t>
            </a:r>
            <a:r>
              <a:rPr lang="en-US" sz="2400" b="1"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they must first get the activity approved by the local school administrator, have a data export form request completed by a school office employee, and sign a confidentially form for volunteers.  More information available.</a:t>
            </a:r>
            <a:endParaRPr lang="en-US" sz="1400" dirty="0"/>
          </a:p>
        </p:txBody>
      </p:sp>
    </p:spTree>
    <p:extLst>
      <p:ext uri="{BB962C8B-B14F-4D97-AF65-F5344CB8AC3E}">
        <p14:creationId xmlns:p14="http://schemas.microsoft.com/office/powerpoint/2010/main" val="305553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431" y="566670"/>
            <a:ext cx="9169758" cy="4995214"/>
          </a:xfrm>
          <a:prstGeom prst="rect">
            <a:avLst/>
          </a:prstGeom>
        </p:spPr>
        <p:txBody>
          <a:bodyPr wrap="square">
            <a:spAutoFit/>
          </a:bodyPr>
          <a:lstStyle/>
          <a:p>
            <a:pPr>
              <a:lnSpc>
                <a:spcPct val="107000"/>
              </a:lnSpc>
              <a:spcBef>
                <a:spcPts val="1200"/>
              </a:spcBef>
              <a:spcAft>
                <a:spcPts val="600"/>
              </a:spcAft>
            </a:pPr>
            <a:r>
              <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rPr>
              <a:t>Scenario </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18: Additional </a:t>
            </a:r>
            <a:r>
              <a:rPr lang="en-US" sz="4000" dirty="0" err="1"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Chalkable</a:t>
            </a:r>
            <a:r>
              <a:rPr lang="en-US" sz="4000" dirty="0" smtClean="0">
                <a:solidFill>
                  <a:srgbClr val="A30831"/>
                </a:solidFill>
                <a:latin typeface="Arial" panose="020B0604020202020204" pitchFamily="34" charset="0"/>
                <a:ea typeface="Times New Roman" panose="02020603050405020304" pitchFamily="18" charset="0"/>
                <a:cs typeface="Times New Roman" panose="02020603050405020304" pitchFamily="18" charset="0"/>
              </a:rPr>
              <a:t>(SIS) Permissions. </a:t>
            </a:r>
            <a:endParaRPr lang="en-US" sz="4000" dirty="0">
              <a:solidFill>
                <a:srgbClr val="A30831"/>
              </a:solidFill>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r>
              <a:rPr lang="en-US" sz="2400" dirty="0" smtClean="0"/>
              <a:t>The local school principal would like for someone that normally does not perform a specific function to have access to all student information?  How can this occur?</a:t>
            </a:r>
            <a:endParaRPr lang="en-US" sz="2400" dirty="0"/>
          </a:p>
          <a:p>
            <a:endParaRPr lang="en-US" dirty="0" smtClean="0"/>
          </a:p>
          <a:p>
            <a:r>
              <a:rPr lang="en-US" sz="2400" b="1" dirty="0" smtClean="0"/>
              <a:t>Confusing.  The principal or principal designee is required to complete the “Request for Additional Permissions” form.  The Data Governance Committee reviews the request then Approves or Denies.  If approved, the IT Department will place the individual in the appropriate permissions group.</a:t>
            </a:r>
            <a:endParaRPr lang="en-US" sz="2400" b="1" dirty="0"/>
          </a:p>
        </p:txBody>
      </p:sp>
    </p:spTree>
    <p:extLst>
      <p:ext uri="{BB962C8B-B14F-4D97-AF65-F5344CB8AC3E}">
        <p14:creationId xmlns:p14="http://schemas.microsoft.com/office/powerpoint/2010/main" val="1803437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7392"/>
            <a:ext cx="12192000" cy="1325563"/>
          </a:xfrm>
        </p:spPr>
        <p:txBody>
          <a:bodyPr/>
          <a:lstStyle/>
          <a:p>
            <a:r>
              <a:rPr lang="en-US" b="1" dirty="0" smtClean="0"/>
              <a:t>Data Privacy</a:t>
            </a:r>
            <a:endParaRPr lang="en-US" b="1" dirty="0"/>
          </a:p>
        </p:txBody>
      </p:sp>
      <p:sp>
        <p:nvSpPr>
          <p:cNvPr id="6" name="Content Placeholder 4"/>
          <p:cNvSpPr>
            <a:spLocks noGrp="1"/>
          </p:cNvSpPr>
          <p:nvPr>
            <p:ph idx="1"/>
          </p:nvPr>
        </p:nvSpPr>
        <p:spPr>
          <a:xfrm>
            <a:off x="1209124" y="1783899"/>
            <a:ext cx="9937487" cy="2997107"/>
          </a:xfrm>
        </p:spPr>
        <p:txBody>
          <a:bodyPr>
            <a:normAutofit/>
          </a:bodyPr>
          <a:lstStyle/>
          <a:p>
            <a:pPr marL="0" indent="0">
              <a:buNone/>
            </a:pPr>
            <a:r>
              <a:rPr lang="en-US" sz="3200" dirty="0" smtClean="0"/>
              <a:t>Data Privacy is:</a:t>
            </a:r>
          </a:p>
          <a:p>
            <a:pPr>
              <a:buFont typeface="Arial" panose="020B0604020202020204" pitchFamily="34" charset="0"/>
              <a:buChar char="•"/>
            </a:pPr>
            <a:r>
              <a:rPr lang="en-US" sz="2800" dirty="0" smtClean="0"/>
              <a:t>The </a:t>
            </a:r>
            <a:r>
              <a:rPr lang="en-US" sz="2800" dirty="0"/>
              <a:t>relationship between collection and dissemination of </a:t>
            </a:r>
            <a:r>
              <a:rPr lang="en-US" sz="2800" dirty="0" smtClean="0"/>
              <a:t>data Technology</a:t>
            </a:r>
          </a:p>
          <a:p>
            <a:pPr>
              <a:buFont typeface="Arial" panose="020B0604020202020204" pitchFamily="34" charset="0"/>
              <a:buChar char="•"/>
            </a:pPr>
            <a:r>
              <a:rPr lang="en-US" sz="2800" dirty="0" smtClean="0"/>
              <a:t>The </a:t>
            </a:r>
            <a:r>
              <a:rPr lang="en-US" sz="2800" dirty="0">
                <a:solidFill>
                  <a:srgbClr val="FF0000"/>
                </a:solidFill>
              </a:rPr>
              <a:t>public expectation of </a:t>
            </a:r>
            <a:r>
              <a:rPr lang="en-US" sz="2800" dirty="0" smtClean="0">
                <a:solidFill>
                  <a:srgbClr val="FF0000"/>
                </a:solidFill>
              </a:rPr>
              <a:t>privacy</a:t>
            </a:r>
          </a:p>
          <a:p>
            <a:pPr>
              <a:buFont typeface="Arial" panose="020B0604020202020204" pitchFamily="34" charset="0"/>
              <a:buChar char="•"/>
            </a:pPr>
            <a:r>
              <a:rPr lang="en-US" sz="2800" dirty="0" smtClean="0"/>
              <a:t>The </a:t>
            </a:r>
            <a:r>
              <a:rPr lang="en-US" sz="2800" dirty="0"/>
              <a:t>legal and political issues surrounding </a:t>
            </a:r>
            <a:r>
              <a:rPr lang="en-US" sz="2800" dirty="0" smtClean="0"/>
              <a:t>data</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8269" y="3872282"/>
            <a:ext cx="3283731" cy="2462799"/>
          </a:xfrm>
          <a:prstGeom prst="rect">
            <a:avLst/>
          </a:prstGeom>
        </p:spPr>
      </p:pic>
    </p:spTree>
    <p:extLst>
      <p:ext uri="{BB962C8B-B14F-4D97-AF65-F5344CB8AC3E}">
        <p14:creationId xmlns:p14="http://schemas.microsoft.com/office/powerpoint/2010/main" val="2465894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7392"/>
            <a:ext cx="12192000" cy="1325563"/>
          </a:xfrm>
        </p:spPr>
        <p:txBody>
          <a:bodyPr/>
          <a:lstStyle/>
          <a:p>
            <a:r>
              <a:rPr lang="en-US" b="1" dirty="0" smtClean="0"/>
              <a:t>Data Privacy</a:t>
            </a:r>
            <a:endParaRPr lang="en-US" b="1" dirty="0"/>
          </a:p>
        </p:txBody>
      </p:sp>
      <p:sp>
        <p:nvSpPr>
          <p:cNvPr id="8" name="Content Placeholder 4"/>
          <p:cNvSpPr>
            <a:spLocks noGrp="1"/>
          </p:cNvSpPr>
          <p:nvPr>
            <p:ph idx="1"/>
          </p:nvPr>
        </p:nvSpPr>
        <p:spPr>
          <a:xfrm>
            <a:off x="1113600" y="1462106"/>
            <a:ext cx="9964799" cy="4864952"/>
          </a:xfrm>
        </p:spPr>
        <p:txBody>
          <a:bodyPr>
            <a:normAutofit fontScale="62500" lnSpcReduction="20000"/>
          </a:bodyPr>
          <a:lstStyle/>
          <a:p>
            <a:pPr marL="0" indent="0">
              <a:buNone/>
            </a:pPr>
            <a:r>
              <a:rPr lang="en-US" sz="4600" b="1" dirty="0"/>
              <a:t>Strategies </a:t>
            </a:r>
            <a:r>
              <a:rPr lang="en-US" sz="4600" b="1" dirty="0" smtClean="0"/>
              <a:t>that have been implemented </a:t>
            </a:r>
            <a:r>
              <a:rPr lang="en-US" sz="4600" b="1" dirty="0"/>
              <a:t>or that are in progress:</a:t>
            </a:r>
          </a:p>
          <a:p>
            <a:pPr>
              <a:buBlip>
                <a:blip r:embed="rId3"/>
              </a:buBlip>
            </a:pPr>
            <a:r>
              <a:rPr lang="en-US" sz="2600" b="1" dirty="0" smtClean="0">
                <a:solidFill>
                  <a:srgbClr val="C00000"/>
                </a:solidFill>
              </a:rPr>
              <a:t>  </a:t>
            </a:r>
            <a:r>
              <a:rPr lang="en-US" sz="3200" dirty="0" smtClean="0"/>
              <a:t>Provide a website with data policies</a:t>
            </a:r>
          </a:p>
          <a:p>
            <a:pPr>
              <a:buBlip>
                <a:blip r:embed="rId3"/>
              </a:buBlip>
            </a:pPr>
            <a:r>
              <a:rPr lang="en-US" sz="3200" dirty="0" smtClean="0"/>
              <a:t>  Provide guidelines for all contracts and MOAs that involve data</a:t>
            </a:r>
          </a:p>
          <a:p>
            <a:pPr>
              <a:buBlip>
                <a:blip r:embed="rId3"/>
              </a:buBlip>
            </a:pPr>
            <a:r>
              <a:rPr lang="en-US" sz="3200" dirty="0" smtClean="0"/>
              <a:t>  Get to know the Laws</a:t>
            </a:r>
          </a:p>
          <a:p>
            <a:pPr>
              <a:buBlip>
                <a:blip r:embed="rId3"/>
              </a:buBlip>
            </a:pPr>
            <a:r>
              <a:rPr lang="en-US" sz="3200" dirty="0" smtClean="0"/>
              <a:t>Train </a:t>
            </a:r>
            <a:r>
              <a:rPr lang="en-US" sz="3200" dirty="0" smtClean="0"/>
              <a:t>staff on data governance, privacy, and security</a:t>
            </a:r>
          </a:p>
          <a:p>
            <a:pPr>
              <a:buBlip>
                <a:blip r:embed="rId3"/>
              </a:buBlip>
            </a:pPr>
            <a:r>
              <a:rPr lang="en-US" sz="3200" dirty="0"/>
              <a:t> </a:t>
            </a:r>
            <a:r>
              <a:rPr lang="en-US" sz="3200" dirty="0" smtClean="0"/>
              <a:t> Make students aware</a:t>
            </a:r>
          </a:p>
          <a:p>
            <a:pPr>
              <a:buBlip>
                <a:blip r:embed="rId3"/>
              </a:buBlip>
            </a:pPr>
            <a:r>
              <a:rPr lang="en-US" sz="3200" dirty="0" smtClean="0"/>
              <a:t>  Incorporate secure means for accessing </a:t>
            </a:r>
          </a:p>
          <a:p>
            <a:pPr>
              <a:buBlip>
                <a:blip r:embed="rId3"/>
              </a:buBlip>
            </a:pPr>
            <a:r>
              <a:rPr lang="en-US" sz="3200" dirty="0"/>
              <a:t> </a:t>
            </a:r>
            <a:r>
              <a:rPr lang="en-US" sz="3200" dirty="0" smtClean="0"/>
              <a:t> Incorporate secure means for sharing and storing data</a:t>
            </a:r>
          </a:p>
          <a:p>
            <a:pPr marL="0" indent="0">
              <a:buNone/>
            </a:pPr>
            <a:r>
              <a:rPr lang="en-US" sz="3200" b="1" dirty="0" smtClean="0">
                <a:solidFill>
                  <a:srgbClr val="FF0000"/>
                </a:solidFill>
              </a:rPr>
              <a:t>--</a:t>
            </a:r>
            <a:r>
              <a:rPr lang="en-US" sz="3200" dirty="0" smtClean="0"/>
              <a:t>   </a:t>
            </a:r>
            <a:r>
              <a:rPr lang="en-US" sz="3200" dirty="0" smtClean="0">
                <a:solidFill>
                  <a:srgbClr val="FF0000"/>
                </a:solidFill>
              </a:rPr>
              <a:t>Involve Parents</a:t>
            </a:r>
          </a:p>
          <a:p>
            <a:pPr marL="0" indent="0">
              <a:buNone/>
            </a:pPr>
            <a:r>
              <a:rPr lang="en-US" sz="3200" b="1" dirty="0" smtClean="0">
                <a:solidFill>
                  <a:srgbClr val="FF0000"/>
                </a:solidFill>
              </a:rPr>
              <a:t>--</a:t>
            </a:r>
            <a:r>
              <a:rPr lang="en-US" sz="3200" b="1" dirty="0" smtClean="0"/>
              <a:t> </a:t>
            </a:r>
            <a:r>
              <a:rPr lang="en-US" sz="3200" dirty="0" smtClean="0"/>
              <a:t>  </a:t>
            </a:r>
            <a:r>
              <a:rPr lang="en-US" sz="3200" dirty="0" smtClean="0">
                <a:solidFill>
                  <a:srgbClr val="FF0000"/>
                </a:solidFill>
              </a:rPr>
              <a:t>Data Security Must be a Priority (How do we deal with identified security breaches?)</a:t>
            </a:r>
          </a:p>
          <a:p>
            <a:pPr>
              <a:buBlip>
                <a:blip r:embed="rId3"/>
              </a:buBlip>
            </a:pPr>
            <a:r>
              <a:rPr lang="en-US" sz="3200" dirty="0" smtClean="0"/>
              <a:t>Monitor and Adjust all strategies</a:t>
            </a:r>
          </a:p>
        </p:txBody>
      </p:sp>
    </p:spTree>
    <p:extLst>
      <p:ext uri="{BB962C8B-B14F-4D97-AF65-F5344CB8AC3E}">
        <p14:creationId xmlns:p14="http://schemas.microsoft.com/office/powerpoint/2010/main" val="990612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0759" y="286603"/>
            <a:ext cx="10704921" cy="769465"/>
          </a:xfrm>
        </p:spPr>
        <p:txBody>
          <a:bodyPr/>
          <a:lstStyle/>
          <a:p>
            <a:r>
              <a:rPr lang="en-US" b="1" dirty="0" smtClean="0">
                <a:solidFill>
                  <a:schemeClr val="tx1"/>
                </a:solidFill>
              </a:rPr>
              <a:t>Data Security</a:t>
            </a:r>
            <a:endParaRPr lang="en-US" b="1" dirty="0">
              <a:solidFill>
                <a:schemeClr val="tx1"/>
              </a:solidFill>
            </a:endParaRPr>
          </a:p>
        </p:txBody>
      </p:sp>
      <p:sp>
        <p:nvSpPr>
          <p:cNvPr id="8" name="Content Placeholder 4"/>
          <p:cNvSpPr>
            <a:spLocks noGrp="1"/>
          </p:cNvSpPr>
          <p:nvPr>
            <p:ph sz="half" idx="2"/>
          </p:nvPr>
        </p:nvSpPr>
        <p:spPr>
          <a:xfrm>
            <a:off x="450759" y="2061814"/>
            <a:ext cx="5429733" cy="3977188"/>
          </a:xfrm>
        </p:spPr>
        <p:txBody>
          <a:bodyPr>
            <a:normAutofit fontScale="92500" lnSpcReduction="10000"/>
          </a:bodyPr>
          <a:lstStyle/>
          <a:p>
            <a:pPr marL="274320">
              <a:spcBef>
                <a:spcPts val="0"/>
              </a:spcBef>
              <a:spcAft>
                <a:spcPts val="0"/>
              </a:spcAft>
              <a:buFont typeface="Wingdings" panose="05000000000000000000" pitchFamily="2" charset="2"/>
              <a:buChar char="ü"/>
            </a:pPr>
            <a:r>
              <a:rPr lang="en-US" sz="2600" dirty="0" smtClean="0">
                <a:solidFill>
                  <a:schemeClr val="tx1"/>
                </a:solidFill>
              </a:rPr>
              <a:t>Enforce</a:t>
            </a:r>
            <a:r>
              <a:rPr lang="en-US" sz="2600" b="1" dirty="0" smtClean="0">
                <a:solidFill>
                  <a:schemeClr val="tx1"/>
                </a:solidFill>
              </a:rPr>
              <a:t> </a:t>
            </a:r>
            <a:r>
              <a:rPr lang="en-US" sz="2600" dirty="0">
                <a:solidFill>
                  <a:schemeClr val="tx1"/>
                </a:solidFill>
              </a:rPr>
              <a:t>m</a:t>
            </a:r>
            <a:r>
              <a:rPr lang="en-US" sz="2600" dirty="0" smtClean="0">
                <a:solidFill>
                  <a:schemeClr val="tx1"/>
                </a:solidFill>
              </a:rPr>
              <a:t>andatory password changes</a:t>
            </a:r>
          </a:p>
          <a:p>
            <a:pPr marL="182880" indent="0">
              <a:spcBef>
                <a:spcPts val="0"/>
              </a:spcBef>
              <a:spcAft>
                <a:spcPts val="0"/>
              </a:spcAft>
              <a:buNone/>
            </a:pPr>
            <a:endParaRPr lang="en-US" sz="2600" dirty="0" smtClean="0">
              <a:solidFill>
                <a:schemeClr val="tx1"/>
              </a:solidFill>
            </a:endParaRPr>
          </a:p>
          <a:p>
            <a:pPr marL="274320">
              <a:lnSpc>
                <a:spcPct val="120000"/>
              </a:lnSpc>
              <a:spcBef>
                <a:spcPts val="0"/>
              </a:spcBef>
              <a:spcAft>
                <a:spcPts val="0"/>
              </a:spcAft>
              <a:buFont typeface="Wingdings" panose="05000000000000000000" pitchFamily="2" charset="2"/>
              <a:buChar char="ü"/>
            </a:pPr>
            <a:r>
              <a:rPr lang="en-US" sz="2600" dirty="0" smtClean="0">
                <a:solidFill>
                  <a:schemeClr val="tx1"/>
                </a:solidFill>
              </a:rPr>
              <a:t>Update, maintain, and monitor firewall </a:t>
            </a:r>
          </a:p>
          <a:p>
            <a:pPr marL="274320" indent="0">
              <a:lnSpc>
                <a:spcPct val="120000"/>
              </a:lnSpc>
              <a:spcBef>
                <a:spcPts val="0"/>
              </a:spcBef>
              <a:spcAft>
                <a:spcPts val="0"/>
              </a:spcAft>
              <a:buNone/>
            </a:pPr>
            <a:r>
              <a:rPr lang="en-US" sz="2600" dirty="0">
                <a:solidFill>
                  <a:schemeClr val="tx1"/>
                </a:solidFill>
              </a:rPr>
              <a:t> </a:t>
            </a:r>
            <a:r>
              <a:rPr lang="en-US" sz="2600" dirty="0" smtClean="0">
                <a:solidFill>
                  <a:schemeClr val="tx1"/>
                </a:solidFill>
              </a:rPr>
              <a:t> </a:t>
            </a:r>
          </a:p>
          <a:p>
            <a:pPr marL="274320">
              <a:lnSpc>
                <a:spcPct val="120000"/>
              </a:lnSpc>
              <a:spcBef>
                <a:spcPts val="0"/>
              </a:spcBef>
              <a:spcAft>
                <a:spcPts val="0"/>
              </a:spcAft>
              <a:buFont typeface="Wingdings" panose="05000000000000000000" pitchFamily="2" charset="2"/>
              <a:buChar char="ü"/>
            </a:pPr>
            <a:r>
              <a:rPr lang="en-US" sz="2600" dirty="0" smtClean="0">
                <a:solidFill>
                  <a:schemeClr val="tx1"/>
                </a:solidFill>
              </a:rPr>
              <a:t>Update, maintain,  and monitor virus</a:t>
            </a:r>
          </a:p>
          <a:p>
            <a:pPr marL="274320" indent="0">
              <a:lnSpc>
                <a:spcPct val="120000"/>
              </a:lnSpc>
              <a:spcBef>
                <a:spcPts val="0"/>
              </a:spcBef>
              <a:spcAft>
                <a:spcPts val="0"/>
              </a:spcAft>
              <a:buNone/>
            </a:pPr>
            <a:r>
              <a:rPr lang="en-US" sz="2600" dirty="0">
                <a:solidFill>
                  <a:schemeClr val="tx1"/>
                </a:solidFill>
              </a:rPr>
              <a:t> </a:t>
            </a:r>
            <a:r>
              <a:rPr lang="en-US" sz="2600" dirty="0" smtClean="0">
                <a:solidFill>
                  <a:schemeClr val="tx1"/>
                </a:solidFill>
              </a:rPr>
              <a:t> </a:t>
            </a:r>
            <a:r>
              <a:rPr lang="en-US" sz="2600" dirty="0" smtClean="0">
                <a:solidFill>
                  <a:schemeClr val="tx1"/>
                </a:solidFill>
              </a:rPr>
              <a:t>protection</a:t>
            </a:r>
            <a:endParaRPr lang="en-US" sz="2600" dirty="0" smtClean="0">
              <a:solidFill>
                <a:schemeClr val="tx1"/>
              </a:solidFill>
            </a:endParaRPr>
          </a:p>
          <a:p>
            <a:pPr marL="274320" indent="0">
              <a:lnSpc>
                <a:spcPct val="120000"/>
              </a:lnSpc>
              <a:spcBef>
                <a:spcPts val="0"/>
              </a:spcBef>
              <a:spcAft>
                <a:spcPts val="0"/>
              </a:spcAft>
              <a:buNone/>
            </a:pPr>
            <a:endParaRPr lang="en-US" sz="2600" dirty="0">
              <a:solidFill>
                <a:schemeClr val="tx1"/>
              </a:solidFill>
            </a:endParaRPr>
          </a:p>
          <a:p>
            <a:pPr marL="274320">
              <a:lnSpc>
                <a:spcPct val="120000"/>
              </a:lnSpc>
              <a:spcBef>
                <a:spcPts val="0"/>
              </a:spcBef>
              <a:spcAft>
                <a:spcPts val="0"/>
              </a:spcAft>
              <a:buFont typeface="Wingdings" panose="05000000000000000000" pitchFamily="2" charset="2"/>
              <a:buChar char="ü"/>
            </a:pPr>
            <a:r>
              <a:rPr lang="en-US" sz="2600" dirty="0" smtClean="0">
                <a:solidFill>
                  <a:schemeClr val="tx1"/>
                </a:solidFill>
              </a:rPr>
              <a:t>Update, maintain, and monitor Internet</a:t>
            </a:r>
          </a:p>
          <a:p>
            <a:pPr marL="274320" indent="0">
              <a:lnSpc>
                <a:spcPct val="120000"/>
              </a:lnSpc>
              <a:spcBef>
                <a:spcPts val="0"/>
              </a:spcBef>
              <a:spcAft>
                <a:spcPts val="0"/>
              </a:spcAft>
              <a:buNone/>
            </a:pPr>
            <a:r>
              <a:rPr lang="en-US" sz="2600" dirty="0" smtClean="0">
                <a:solidFill>
                  <a:schemeClr val="tx1"/>
                </a:solidFill>
              </a:rPr>
              <a:t>  </a:t>
            </a:r>
            <a:r>
              <a:rPr lang="en-US" sz="2600" dirty="0" smtClean="0">
                <a:solidFill>
                  <a:schemeClr val="tx1"/>
                </a:solidFill>
              </a:rPr>
              <a:t>filtering</a:t>
            </a:r>
            <a:endParaRPr lang="en-US" sz="2600" dirty="0" smtClean="0">
              <a:solidFill>
                <a:schemeClr val="tx1"/>
              </a:solidFill>
            </a:endParaRPr>
          </a:p>
          <a:p>
            <a:pPr marL="274320">
              <a:lnSpc>
                <a:spcPct val="120000"/>
              </a:lnSpc>
              <a:spcBef>
                <a:spcPts val="0"/>
              </a:spcBef>
              <a:spcAft>
                <a:spcPts val="0"/>
              </a:spcAft>
              <a:buFont typeface="Wingdings" panose="05000000000000000000" pitchFamily="2" charset="2"/>
              <a:buChar char="ü"/>
            </a:pPr>
            <a:r>
              <a:rPr lang="en-US" sz="2600" dirty="0" smtClean="0">
                <a:solidFill>
                  <a:schemeClr val="tx1"/>
                </a:solidFill>
              </a:rPr>
              <a:t>Back-up key </a:t>
            </a:r>
            <a:r>
              <a:rPr lang="en-US" sz="2600" dirty="0" smtClean="0">
                <a:solidFill>
                  <a:schemeClr val="tx1"/>
                </a:solidFill>
              </a:rPr>
              <a:t>data</a:t>
            </a:r>
            <a:endParaRPr lang="en-US" sz="2600" dirty="0" smtClean="0">
              <a:solidFill>
                <a:schemeClr val="tx1"/>
              </a:solidFill>
            </a:endParaRPr>
          </a:p>
        </p:txBody>
      </p:sp>
      <p:sp>
        <p:nvSpPr>
          <p:cNvPr id="4" name="Content Placeholder 3"/>
          <p:cNvSpPr>
            <a:spLocks noGrp="1"/>
          </p:cNvSpPr>
          <p:nvPr>
            <p:ph sz="quarter" idx="4"/>
          </p:nvPr>
        </p:nvSpPr>
        <p:spPr>
          <a:xfrm>
            <a:off x="6217920" y="2061814"/>
            <a:ext cx="4937760" cy="3977188"/>
          </a:xfrm>
        </p:spPr>
        <p:txBody>
          <a:bodyPr>
            <a:normAutofit/>
          </a:bodyPr>
          <a:lstStyle/>
          <a:p>
            <a:pPr marL="0" indent="0">
              <a:buNone/>
            </a:pPr>
            <a:r>
              <a:rPr lang="en-US" b="1" dirty="0">
                <a:solidFill>
                  <a:srgbClr val="FF0000"/>
                </a:solidFill>
              </a:rPr>
              <a:t>--   </a:t>
            </a:r>
            <a:r>
              <a:rPr lang="en-US" dirty="0">
                <a:solidFill>
                  <a:srgbClr val="FF0000"/>
                </a:solidFill>
              </a:rPr>
              <a:t>Secure wiring closets </a:t>
            </a:r>
          </a:p>
          <a:p>
            <a:pPr marL="0" indent="0">
              <a:buNone/>
            </a:pPr>
            <a:r>
              <a:rPr lang="en-US" b="1" dirty="0">
                <a:solidFill>
                  <a:srgbClr val="FF0000"/>
                </a:solidFill>
              </a:rPr>
              <a:t>--</a:t>
            </a:r>
            <a:r>
              <a:rPr lang="en-US" dirty="0"/>
              <a:t>   </a:t>
            </a:r>
            <a:r>
              <a:rPr lang="en-US" dirty="0">
                <a:solidFill>
                  <a:srgbClr val="FF0000"/>
                </a:solidFill>
              </a:rPr>
              <a:t>Update and test Disaster Recovery Plan</a:t>
            </a:r>
          </a:p>
          <a:p>
            <a:pPr>
              <a:buFont typeface="Wingdings" panose="05000000000000000000" pitchFamily="2" charset="2"/>
              <a:buChar char="ü"/>
            </a:pPr>
            <a:r>
              <a:rPr lang="en-US" dirty="0" smtClean="0">
                <a:solidFill>
                  <a:schemeClr val="tx1"/>
                </a:solidFill>
              </a:rPr>
              <a:t>Make students </a:t>
            </a:r>
            <a:r>
              <a:rPr lang="en-US" dirty="0">
                <a:solidFill>
                  <a:schemeClr val="tx1"/>
                </a:solidFill>
              </a:rPr>
              <a:t>aware</a:t>
            </a:r>
          </a:p>
          <a:p>
            <a:pPr>
              <a:buFont typeface="Wingdings" panose="05000000000000000000" pitchFamily="2" charset="2"/>
              <a:buChar char="ü"/>
            </a:pPr>
            <a:r>
              <a:rPr lang="en-US" dirty="0">
                <a:solidFill>
                  <a:schemeClr val="tx1"/>
                </a:solidFill>
              </a:rPr>
              <a:t>Incorporate secure means for accessing </a:t>
            </a:r>
            <a:r>
              <a:rPr lang="en-US" dirty="0" smtClean="0">
                <a:solidFill>
                  <a:schemeClr val="tx1"/>
                </a:solidFill>
              </a:rPr>
              <a:t/>
            </a:r>
            <a:br>
              <a:rPr lang="en-US" dirty="0" smtClean="0">
                <a:solidFill>
                  <a:schemeClr val="tx1"/>
                </a:solidFill>
              </a:rPr>
            </a:br>
            <a:r>
              <a:rPr lang="en-US" dirty="0" smtClean="0">
                <a:solidFill>
                  <a:schemeClr val="tx1"/>
                </a:solidFill>
              </a:rPr>
              <a:t>  and </a:t>
            </a:r>
            <a:r>
              <a:rPr lang="en-US" dirty="0">
                <a:solidFill>
                  <a:schemeClr val="tx1"/>
                </a:solidFill>
              </a:rPr>
              <a:t>sharing data</a:t>
            </a:r>
          </a:p>
          <a:p>
            <a:pPr marL="0" indent="0">
              <a:lnSpc>
                <a:spcPct val="100000"/>
              </a:lnSpc>
              <a:spcBef>
                <a:spcPts val="0"/>
              </a:spcBef>
              <a:spcAft>
                <a:spcPts val="0"/>
              </a:spcAft>
              <a:buNone/>
            </a:pPr>
            <a:r>
              <a:rPr lang="en-US" b="1" dirty="0" smtClean="0">
                <a:solidFill>
                  <a:srgbClr val="FF0000"/>
                </a:solidFill>
              </a:rPr>
              <a:t/>
            </a:r>
            <a:br>
              <a:rPr lang="en-US" b="1" dirty="0" smtClean="0">
                <a:solidFill>
                  <a:srgbClr val="FF0000"/>
                </a:solidFill>
              </a:rPr>
            </a:br>
            <a:r>
              <a:rPr lang="en-US" b="1" dirty="0" smtClean="0">
                <a:solidFill>
                  <a:srgbClr val="FF0000"/>
                </a:solidFill>
              </a:rPr>
              <a:t>--</a:t>
            </a:r>
            <a:r>
              <a:rPr lang="en-US" dirty="0">
                <a:solidFill>
                  <a:srgbClr val="FF0000"/>
                </a:solidFill>
              </a:rPr>
              <a:t>Data Security Must be a Priority (How </a:t>
            </a:r>
            <a:r>
              <a:rPr lang="en-US" dirty="0" smtClean="0">
                <a:solidFill>
                  <a:srgbClr val="FF0000"/>
                </a:solidFill>
              </a:rPr>
              <a:t>do</a:t>
            </a:r>
          </a:p>
          <a:p>
            <a:pPr marL="0" indent="0">
              <a:lnSpc>
                <a:spcPct val="100000"/>
              </a:lnSpc>
              <a:spcBef>
                <a:spcPts val="0"/>
              </a:spcBef>
              <a:spcAft>
                <a:spcPts val="0"/>
              </a:spcAft>
              <a:buNone/>
            </a:pPr>
            <a:r>
              <a:rPr lang="en-US" dirty="0">
                <a:solidFill>
                  <a:srgbClr val="FF0000"/>
                </a:solidFill>
              </a:rPr>
              <a:t> </a:t>
            </a:r>
            <a:r>
              <a:rPr lang="en-US" dirty="0" smtClean="0">
                <a:solidFill>
                  <a:srgbClr val="FF0000"/>
                </a:solidFill>
              </a:rPr>
              <a:t>  </a:t>
            </a:r>
            <a:r>
              <a:rPr lang="en-US" dirty="0">
                <a:solidFill>
                  <a:srgbClr val="FF0000"/>
                </a:solidFill>
              </a:rPr>
              <a:t>we </a:t>
            </a:r>
            <a:r>
              <a:rPr lang="en-US" dirty="0" smtClean="0">
                <a:solidFill>
                  <a:srgbClr val="FF0000"/>
                </a:solidFill>
              </a:rPr>
              <a:t> deal </a:t>
            </a:r>
            <a:r>
              <a:rPr lang="en-US" dirty="0">
                <a:solidFill>
                  <a:srgbClr val="FF0000"/>
                </a:solidFill>
              </a:rPr>
              <a:t>with identified security breaches?)</a:t>
            </a:r>
          </a:p>
          <a:p>
            <a:pPr>
              <a:buFont typeface="Wingdings" panose="05000000000000000000" pitchFamily="2" charset="2"/>
              <a:buChar char="ü"/>
            </a:pPr>
            <a:r>
              <a:rPr lang="en-US" dirty="0"/>
              <a:t>Monitor and adjust all strategies</a:t>
            </a:r>
          </a:p>
        </p:txBody>
      </p:sp>
      <p:sp>
        <p:nvSpPr>
          <p:cNvPr id="5" name="TextBox 4"/>
          <p:cNvSpPr txBox="1"/>
          <p:nvPr/>
        </p:nvSpPr>
        <p:spPr>
          <a:xfrm>
            <a:off x="540914" y="1056068"/>
            <a:ext cx="11235528" cy="800219"/>
          </a:xfrm>
          <a:prstGeom prst="rect">
            <a:avLst/>
          </a:prstGeom>
          <a:noFill/>
        </p:spPr>
        <p:txBody>
          <a:bodyPr wrap="square" rtlCol="0">
            <a:spAutoFit/>
          </a:bodyPr>
          <a:lstStyle/>
          <a:p>
            <a:pPr algn="ctr"/>
            <a:r>
              <a:rPr lang="en-US" sz="2800" b="1" dirty="0"/>
              <a:t>Strategies have implemented or that are in progress:</a:t>
            </a:r>
          </a:p>
          <a:p>
            <a:pPr algn="ctr"/>
            <a:endParaRPr lang="en-US" dirty="0"/>
          </a:p>
        </p:txBody>
      </p:sp>
    </p:spTree>
    <p:extLst>
      <p:ext uri="{BB962C8B-B14F-4D97-AF65-F5344CB8AC3E}">
        <p14:creationId xmlns:p14="http://schemas.microsoft.com/office/powerpoint/2010/main" val="169871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697" y="286603"/>
            <a:ext cx="5989358" cy="1494300"/>
          </a:xfrm>
        </p:spPr>
        <p:txBody>
          <a:bodyPr>
            <a:noAutofit/>
          </a:bodyPr>
          <a:lstStyle/>
          <a:p>
            <a:pPr algn="ctr"/>
            <a:r>
              <a:rPr lang="en-US" b="1" dirty="0" smtClean="0"/>
              <a:t>What You </a:t>
            </a:r>
            <a:br>
              <a:rPr lang="en-US" b="1" dirty="0" smtClean="0"/>
            </a:br>
            <a:r>
              <a:rPr lang="en-US" b="1" dirty="0" smtClean="0"/>
              <a:t>Need to Know and Do…</a:t>
            </a:r>
            <a:endParaRPr lang="en-US" b="1"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5172" y="1932318"/>
            <a:ext cx="5628067" cy="4221051"/>
          </a:xfrm>
        </p:spPr>
      </p:pic>
      <p:sp>
        <p:nvSpPr>
          <p:cNvPr id="5" name="Rectangle 4"/>
          <p:cNvSpPr/>
          <p:nvPr/>
        </p:nvSpPr>
        <p:spPr>
          <a:xfrm>
            <a:off x="75866" y="4258034"/>
            <a:ext cx="2934329"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chemeClr val="accent3"/>
                </a:solidFill>
                <a:effectLst/>
              </a:rPr>
              <a:t>Bookkeepers</a:t>
            </a:r>
            <a:endParaRPr lang="en-US" sz="4000" b="1" cap="none" spc="0" dirty="0">
              <a:ln/>
              <a:solidFill>
                <a:schemeClr val="accent3"/>
              </a:solidFill>
              <a:effectLst/>
            </a:endParaRPr>
          </a:p>
        </p:txBody>
      </p:sp>
      <p:sp>
        <p:nvSpPr>
          <p:cNvPr id="6" name="Rectangle 5"/>
          <p:cNvSpPr/>
          <p:nvPr/>
        </p:nvSpPr>
        <p:spPr>
          <a:xfrm>
            <a:off x="9033501" y="1790903"/>
            <a:ext cx="2349489" cy="1200329"/>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smtClean="0">
                <a:ln/>
                <a:solidFill>
                  <a:schemeClr val="accent6">
                    <a:lumMod val="50000"/>
                  </a:schemeClr>
                </a:solidFill>
                <a:effectLst/>
              </a:rPr>
              <a:t>Lunchroom</a:t>
            </a:r>
          </a:p>
          <a:p>
            <a:pPr algn="ctr"/>
            <a:r>
              <a:rPr lang="en-US" sz="3600" b="1" cap="none" spc="0" dirty="0" smtClean="0">
                <a:ln/>
                <a:solidFill>
                  <a:schemeClr val="accent4"/>
                </a:solidFill>
                <a:effectLst/>
              </a:rPr>
              <a:t> </a:t>
            </a:r>
            <a:r>
              <a:rPr lang="en-US" sz="3600" b="1" dirty="0" smtClean="0">
                <a:ln/>
                <a:solidFill>
                  <a:srgbClr val="0070C0"/>
                </a:solidFill>
              </a:rPr>
              <a:t>Managers</a:t>
            </a:r>
            <a:endParaRPr lang="en-US" sz="3600" b="1" cap="none" spc="0" dirty="0">
              <a:ln/>
              <a:solidFill>
                <a:srgbClr val="0070C0"/>
              </a:solidFill>
              <a:effectLst/>
            </a:endParaRPr>
          </a:p>
        </p:txBody>
      </p:sp>
      <p:sp>
        <p:nvSpPr>
          <p:cNvPr id="7" name="Rectangle 6"/>
          <p:cNvSpPr/>
          <p:nvPr/>
        </p:nvSpPr>
        <p:spPr>
          <a:xfrm>
            <a:off x="9033501" y="2913036"/>
            <a:ext cx="270856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cap="none" spc="0" dirty="0" smtClean="0">
                <a:ln/>
                <a:solidFill>
                  <a:srgbClr val="C00000"/>
                </a:solidFill>
                <a:effectLst/>
              </a:rPr>
              <a:t>Administrators</a:t>
            </a:r>
            <a:endParaRPr lang="en-US" sz="3200" b="1" cap="none" spc="0" dirty="0">
              <a:ln/>
              <a:solidFill>
                <a:srgbClr val="C00000"/>
              </a:solidFill>
              <a:effectLst/>
            </a:endParaRPr>
          </a:p>
        </p:txBody>
      </p:sp>
      <p:sp>
        <p:nvSpPr>
          <p:cNvPr id="8" name="Rectangle 7"/>
          <p:cNvSpPr/>
          <p:nvPr/>
        </p:nvSpPr>
        <p:spPr>
          <a:xfrm>
            <a:off x="145309" y="2586957"/>
            <a:ext cx="2795444"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7030A0"/>
                </a:solidFill>
                <a:effectLst/>
              </a:rPr>
              <a:t>Office Staff</a:t>
            </a:r>
            <a:endParaRPr lang="en-US" sz="4400" b="1" cap="none" spc="0" dirty="0">
              <a:ln/>
              <a:solidFill>
                <a:srgbClr val="7030A0"/>
              </a:solidFill>
              <a:effectLst/>
            </a:endParaRPr>
          </a:p>
        </p:txBody>
      </p:sp>
      <p:sp>
        <p:nvSpPr>
          <p:cNvPr id="9" name="Rectangle 8"/>
          <p:cNvSpPr/>
          <p:nvPr/>
        </p:nvSpPr>
        <p:spPr>
          <a:xfrm>
            <a:off x="9016637" y="3407984"/>
            <a:ext cx="2725426"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chemeClr val="accent3"/>
                </a:solidFill>
                <a:effectLst/>
              </a:rPr>
              <a:t>Students</a:t>
            </a:r>
            <a:endParaRPr lang="en-US" sz="5400" b="1" cap="none" spc="0" dirty="0">
              <a:ln/>
              <a:solidFill>
                <a:schemeClr val="accent3"/>
              </a:solidFill>
              <a:effectLst/>
            </a:endParaRPr>
          </a:p>
        </p:txBody>
      </p:sp>
      <p:sp>
        <p:nvSpPr>
          <p:cNvPr id="10" name="Rectangle 9"/>
          <p:cNvSpPr/>
          <p:nvPr/>
        </p:nvSpPr>
        <p:spPr>
          <a:xfrm>
            <a:off x="128781" y="3356398"/>
            <a:ext cx="2349874"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smtClean="0">
                <a:ln/>
                <a:solidFill>
                  <a:srgbClr val="FFC000"/>
                </a:solidFill>
                <a:effectLst/>
              </a:rPr>
              <a:t>Parents</a:t>
            </a:r>
            <a:endParaRPr lang="en-US" sz="5400" b="1" cap="none" spc="0" dirty="0">
              <a:ln/>
              <a:solidFill>
                <a:srgbClr val="FFC000"/>
              </a:solidFill>
              <a:effectLst/>
            </a:endParaRPr>
          </a:p>
        </p:txBody>
      </p:sp>
      <p:sp>
        <p:nvSpPr>
          <p:cNvPr id="11" name="Rectangle 10"/>
          <p:cNvSpPr/>
          <p:nvPr/>
        </p:nvSpPr>
        <p:spPr>
          <a:xfrm>
            <a:off x="9023670" y="4331314"/>
            <a:ext cx="2568204"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rgbClr val="FF0066"/>
                </a:solidFill>
                <a:effectLst/>
              </a:rPr>
              <a:t>Substitutes</a:t>
            </a:r>
            <a:endParaRPr lang="en-US" sz="4000" b="1" cap="none" spc="0" dirty="0">
              <a:ln/>
              <a:solidFill>
                <a:srgbClr val="FF0066"/>
              </a:solidFill>
              <a:effectLst/>
            </a:endParaRPr>
          </a:p>
        </p:txBody>
      </p:sp>
      <p:sp>
        <p:nvSpPr>
          <p:cNvPr id="12" name="Rectangle 11"/>
          <p:cNvSpPr/>
          <p:nvPr/>
        </p:nvSpPr>
        <p:spPr>
          <a:xfrm>
            <a:off x="9034527" y="5049200"/>
            <a:ext cx="2707536"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FFC000"/>
                </a:solidFill>
                <a:effectLst/>
              </a:rPr>
              <a:t>Volunteers</a:t>
            </a:r>
            <a:endParaRPr lang="en-US" sz="4400" b="1" cap="none" spc="0" dirty="0">
              <a:ln/>
              <a:solidFill>
                <a:srgbClr val="FFC000"/>
              </a:solidFill>
              <a:effectLst/>
            </a:endParaRPr>
          </a:p>
        </p:txBody>
      </p:sp>
      <p:sp>
        <p:nvSpPr>
          <p:cNvPr id="13" name="Rectangle 12"/>
          <p:cNvSpPr/>
          <p:nvPr/>
        </p:nvSpPr>
        <p:spPr>
          <a:xfrm>
            <a:off x="9023670" y="146327"/>
            <a:ext cx="1475084"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FFC000"/>
                </a:solidFill>
                <a:effectLst/>
              </a:rPr>
              <a:t>Aides</a:t>
            </a:r>
            <a:endParaRPr lang="en-US" sz="4400" b="1" cap="none" spc="0" dirty="0">
              <a:ln/>
              <a:solidFill>
                <a:srgbClr val="FFC000"/>
              </a:solidFill>
              <a:effectLst/>
            </a:endParaRPr>
          </a:p>
        </p:txBody>
      </p:sp>
      <p:sp>
        <p:nvSpPr>
          <p:cNvPr id="14" name="Rectangle 13"/>
          <p:cNvSpPr/>
          <p:nvPr/>
        </p:nvSpPr>
        <p:spPr>
          <a:xfrm>
            <a:off x="8974753" y="903064"/>
            <a:ext cx="1785617"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7030A0"/>
                </a:solidFill>
                <a:effectLst/>
              </a:rPr>
              <a:t>Nurses</a:t>
            </a:r>
            <a:endParaRPr lang="en-US" sz="4400" b="1" cap="none" spc="0" dirty="0">
              <a:ln/>
              <a:solidFill>
                <a:srgbClr val="7030A0"/>
              </a:solidFill>
              <a:effectLst/>
            </a:endParaRPr>
          </a:p>
        </p:txBody>
      </p:sp>
      <p:sp>
        <p:nvSpPr>
          <p:cNvPr id="15" name="Rectangle 14"/>
          <p:cNvSpPr/>
          <p:nvPr/>
        </p:nvSpPr>
        <p:spPr>
          <a:xfrm>
            <a:off x="107329" y="1900765"/>
            <a:ext cx="2217723"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chemeClr val="accent3"/>
                </a:solidFill>
                <a:effectLst/>
              </a:rPr>
              <a:t>Teachers</a:t>
            </a:r>
            <a:endParaRPr lang="en-US" sz="4400" b="1" cap="none" spc="0" dirty="0">
              <a:ln/>
              <a:solidFill>
                <a:schemeClr val="accent3"/>
              </a:solidFill>
              <a:effectLst/>
            </a:endParaRPr>
          </a:p>
        </p:txBody>
      </p:sp>
      <p:sp>
        <p:nvSpPr>
          <p:cNvPr id="16" name="Rectangle 15"/>
          <p:cNvSpPr/>
          <p:nvPr/>
        </p:nvSpPr>
        <p:spPr>
          <a:xfrm>
            <a:off x="75866" y="4911607"/>
            <a:ext cx="2515882"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000" b="1" cap="none" spc="0" dirty="0" smtClean="0">
                <a:ln/>
                <a:solidFill>
                  <a:srgbClr val="C00000"/>
                </a:solidFill>
                <a:effectLst/>
              </a:rPr>
              <a:t>Custodians</a:t>
            </a:r>
            <a:endParaRPr lang="en-US" sz="4000" b="1" cap="none" spc="0" dirty="0">
              <a:ln/>
              <a:solidFill>
                <a:srgbClr val="C00000"/>
              </a:solidFill>
              <a:effectLst/>
            </a:endParaRPr>
          </a:p>
        </p:txBody>
      </p:sp>
      <p:sp>
        <p:nvSpPr>
          <p:cNvPr id="17" name="Rectangle 16"/>
          <p:cNvSpPr/>
          <p:nvPr/>
        </p:nvSpPr>
        <p:spPr>
          <a:xfrm>
            <a:off x="99597" y="290414"/>
            <a:ext cx="2111475"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C00000"/>
                </a:solidFill>
                <a:effectLst/>
              </a:rPr>
              <a:t>Coaches</a:t>
            </a:r>
            <a:endParaRPr lang="en-US" sz="4400" b="1" cap="none" spc="0" dirty="0">
              <a:ln/>
              <a:solidFill>
                <a:srgbClr val="C00000"/>
              </a:solidFill>
              <a:effectLst/>
            </a:endParaRPr>
          </a:p>
        </p:txBody>
      </p:sp>
      <p:sp>
        <p:nvSpPr>
          <p:cNvPr id="18" name="Rectangle 17"/>
          <p:cNvSpPr/>
          <p:nvPr/>
        </p:nvSpPr>
        <p:spPr>
          <a:xfrm>
            <a:off x="126758" y="1050673"/>
            <a:ext cx="2475807" cy="76944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400" b="1" cap="none" spc="0" dirty="0" smtClean="0">
                <a:ln/>
                <a:solidFill>
                  <a:srgbClr val="0070C0"/>
                </a:solidFill>
                <a:effectLst/>
              </a:rPr>
              <a:t>Librarians</a:t>
            </a:r>
            <a:endParaRPr lang="en-US" sz="4400" b="1" cap="none" spc="0" dirty="0">
              <a:ln/>
              <a:solidFill>
                <a:srgbClr val="0070C0"/>
              </a:solidFill>
              <a:effectLst/>
            </a:endParaRPr>
          </a:p>
        </p:txBody>
      </p:sp>
    </p:spTree>
    <p:extLst>
      <p:ext uri="{BB962C8B-B14F-4D97-AF65-F5344CB8AC3E}">
        <p14:creationId xmlns:p14="http://schemas.microsoft.com/office/powerpoint/2010/main" val="3245770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914" y="499139"/>
            <a:ext cx="4248443" cy="1131953"/>
          </a:xfrm>
        </p:spPr>
        <p:txBody>
          <a:bodyPr>
            <a:normAutofit/>
          </a:bodyPr>
          <a:lstStyle/>
          <a:p>
            <a:pPr algn="ctr"/>
            <a:r>
              <a:rPr lang="en-US" dirty="0" smtClean="0"/>
              <a:t>The Law!</a:t>
            </a:r>
            <a:endParaRPr lang="en-US" dirty="0"/>
          </a:p>
        </p:txBody>
      </p:sp>
      <p:pic>
        <p:nvPicPr>
          <p:cNvPr id="4" name="ALSDE FERPA Overview Video">
            <a:hlinkClick r:id="" action="ppaction://media"/>
          </p:cNvPr>
          <p:cNvPicPr>
            <a:picLocks noGrp="1" noChangeAspect="1"/>
          </p:cNvPicPr>
          <p:nvPr>
            <p:ph idx="1"/>
            <a:videoFile r:link="rId4"/>
            <p:custDataLst>
              <p:custData r:id="rId5"/>
              <p:tags r:id="rId6"/>
            </p:custDataLst>
            <p:extLst>
              <p:ext uri="{DAA4B4D4-6D71-4841-9C94-3DE7FCFB9230}">
                <p14:media xmlns:p14="http://schemas.microsoft.com/office/powerpoint/2010/main" r:embed="rId3"/>
              </p:ext>
            </p:extLst>
          </p:nvPr>
        </p:nvPicPr>
        <p:blipFill>
          <a:blip r:embed="rId9"/>
          <a:stretch>
            <a:fillRect/>
          </a:stretch>
        </p:blipFill>
        <p:spPr>
          <a:xfrm>
            <a:off x="4333018" y="90152"/>
            <a:ext cx="7858982" cy="6286194"/>
          </a:xfrm>
        </p:spPr>
      </p:pic>
      <p:sp>
        <p:nvSpPr>
          <p:cNvPr id="6" name="Title 1"/>
          <p:cNvSpPr txBox="1">
            <a:spLocks/>
          </p:cNvSpPr>
          <p:nvPr/>
        </p:nvSpPr>
        <p:spPr>
          <a:xfrm>
            <a:off x="759656" y="2424892"/>
            <a:ext cx="3108960" cy="2329988"/>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85000"/>
              </a:lnSpc>
              <a:spcBef>
                <a:spcPct val="0"/>
              </a:spcBef>
              <a:buNone/>
              <a:defRPr sz="4800" kern="1200" spc="-50" baseline="0">
                <a:solidFill>
                  <a:schemeClr val="tx1"/>
                </a:solidFill>
                <a:latin typeface="+mj-lt"/>
                <a:ea typeface="+mj-ea"/>
                <a:cs typeface="+mj-cs"/>
              </a:defRPr>
            </a:lvl1pPr>
          </a:lstStyle>
          <a:p>
            <a:pPr algn="ctr">
              <a:lnSpc>
                <a:spcPct val="170000"/>
              </a:lnSpc>
            </a:pPr>
            <a:r>
              <a:rPr lang="en-US" b="1" dirty="0" smtClean="0">
                <a:solidFill>
                  <a:srgbClr val="C00000"/>
                </a:solidFill>
              </a:rPr>
              <a:t>KNOW</a:t>
            </a:r>
            <a:r>
              <a:rPr lang="en-US" dirty="0" smtClean="0"/>
              <a:t> which Parents have </a:t>
            </a:r>
            <a:br>
              <a:rPr lang="en-US" dirty="0" smtClean="0"/>
            </a:br>
            <a:r>
              <a:rPr lang="en-US" dirty="0" smtClean="0"/>
              <a:t>Opted OUT</a:t>
            </a:r>
            <a:br>
              <a:rPr lang="en-US" dirty="0" smtClean="0"/>
            </a:br>
            <a:r>
              <a:rPr lang="en-US" dirty="0" smtClean="0"/>
              <a:t>of FERPA!</a:t>
            </a:r>
            <a:endParaRPr lang="en-US" dirty="0"/>
          </a:p>
        </p:txBody>
      </p:sp>
    </p:spTree>
    <p:custDataLst>
      <p:custData r:id="rId1"/>
      <p:tags r:id="rId2"/>
    </p:custDataLst>
    <p:extLst>
      <p:ext uri="{BB962C8B-B14F-4D97-AF65-F5344CB8AC3E}">
        <p14:creationId xmlns:p14="http://schemas.microsoft.com/office/powerpoint/2010/main" val="431302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2FD6F9F3-973E-4DBB-A51D-0869B4ECDA8C}"/>
  <p:tag name="ATHENA.CUSTOMXMLCONTENT" val="&lt;?xml version=&quot;1.0&quot;?&gt;&lt;athena xmlns=&quot;http://schemas.microsoft.com/edu/athena&quot; version=&quot;0.1.3885.0&quot;&gt;&lt;timings duration=&quot;599096&quot;/&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98472862-8383-4C41-B2B6-879F737A325C}"/>
  <p:tag name="ATHENA.CUSTOMXMLCONTENT" val="&lt;?xml version=&quot;1.0&quot;?&gt;&lt;athena xmlns=&quot;http://schemas.microsoft.com/edu/athena&quot; version=&quot;0.1.3885.0&quot;&gt;&lt;media embedded=&quot;true&quot; recordStart=&quot;0&quot; recordEnd=&quot;599096&quot; recordLength=&quot;599096&quot; start=&quot;0&quot; end=&quot;599096&quot; audioFormat=&quot;{00001610-0000-0010-8000-00AA00389B71}&quot; audioRate=&quot;44100&quot; muted=&quot;false&quot; volume=&quot;0.8&quot; fadeIn=&quot;0&quot; fadeOut=&quot;0&quot; videoFormat=&quot;{34363248-0000-0010-8000-00AA00389B71}&quot; videoRate=&quot;15&quot; videoWidth=&quot;600&quot; videoHeight=&quot;480&quot;/&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A5038DA5-628B-4491-88BC-2A33BE66C83E}"/>
  <p:tag name="ATHENA.CUSTOMXMLCONTENT" val="&lt;?xml version=&quot;1.0&quot;?&gt;&lt;athena xmlns=&quot;http://schemas.microsoft.com/edu/athena&quot; version=&quot;0.1.3885.0&quot;&gt;&lt;timings duration=&quot;76207&quot;/&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FEA6D8FA-D07C-4265-AC09-6FC2F33148C5}"/>
  <p:tag name="ATHENA.CUSTOMXMLCONTENT" val="&lt;?xml version=&quot;1.0&quot;?&gt;&lt;athena xmlns=&quot;http://schemas.microsoft.com/edu/athena&quot; version=&quot;0.1.3885.0&quot;&gt;&lt;media embedded=&quot;true&quot; recordStart=&quot;0&quot; recordEnd=&quot;76207&quot; recordLength=&quot;76207&quot; start=&quot;0&quot; end=&quot;76207&quot; audioFormat=&quot;{00001610-0000-0010-8000-00AA00389B71}&quot; audioRate=&quot;44100&quot; muted=&quot;false&quot; volume=&quot;0.8&quot; fadeIn=&quot;0&quot; fadeOut=&quot;0&quot; videoFormat=&quot;{34363248-0000-0010-8000-00AA00389B71}&quot; videoRate=&quot;30&quot; videoWidth=&quot;640&quot; videoHeight=&quot;480&quot;/&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C8498DF5-BD42-4B6A-8F18-5BDC5BCA5562}"/>
  <p:tag name="ATHENA.CUSTOMXMLCONTENT" val="&lt;?xml version=&quot;1.0&quot;?&gt;&lt;athena xmlns=&quot;http://schemas.microsoft.com/edu/athena&quot; version=&quot;0.1.3885.0&quot;&gt;&lt;timings duration=&quot;151510&quot;/&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C5F20AE7-0781-4630-800E-6682E1E839B9}"/>
  <p:tag name="ATHENA.CUSTOMXMLCONTENT" val="&lt;?xml version=&quot;1.0&quot;?&gt;&lt;athena xmlns=&quot;http://schemas.microsoft.com/edu/athena&quot; version=&quot;0.1.3885.0&quot;&gt;&lt;media embedded=&quot;true&quot; recordStart=&quot;0&quot; recordEnd=&quot;151510&quot; recordLength=&quot;151510&quot; start=&quot;0&quot; end=&quot;151510&quot; audioFormat=&quot;{00001610-0000-0010-8000-00AA00389B71}&quot; audioRate=&quot;44100&quot; muted=&quot;false&quot; volume=&quot;0.8&quot; fadeIn=&quot;0&quot; fadeOut=&quot;0&quot; videoFormat=&quot;{34363248-0000-0010-8000-00AA00389B71}&quot; videoRate=&quot;30&quot; videoWidth=&quot;640&quot; videoHeight=&quot;480&quot;/&gt;&lt;/athena&gt;"/>
</p:tagLst>
</file>

<file path=ppt/theme/theme1.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athena xmlns="http://schemas.microsoft.com/edu/athena" version="0.1.3885.0">
  <timings duration="599096"/>
</athena>
</file>

<file path=customXml/item2.xml><?xml version="1.0" encoding="utf-8"?>
<athena xmlns="http://schemas.microsoft.com/edu/athena" version="0.1.3885.0">
  <media embedded="true" recordStart="0" recordEnd="599096" recordLength="599096" start="0" end="599096" audioFormat="{00001610-0000-0010-8000-00AA00389B71}" audioRate="44100" muted="false" volume="0.8" fadeIn="0" fadeOut="0" videoFormat="{34363248-0000-0010-8000-00AA00389B71}" videoRate="15" videoWidth="600" videoHeight="480"/>
</athena>
</file>

<file path=customXml/item3.xml><?xml version="1.0" encoding="utf-8"?>
<athena xmlns="http://schemas.microsoft.com/edu/athena" version="0.1.3885.0">
  <timings duration="151510"/>
</athena>
</file>

<file path=customXml/item4.xml><?xml version="1.0" encoding="utf-8"?>
<athena xmlns="http://schemas.microsoft.com/edu/athena" version="0.1.3885.0">
  <media embedded="true" recordStart="0" recordEnd="151510" recordLength="151510" start="0" end="151510" audioFormat="{00001610-0000-0010-8000-00AA00389B71}" audioRate="44100" muted="false" volume="0.8" fadeIn="0" fadeOut="0" videoFormat="{34363248-0000-0010-8000-00AA00389B71}" videoRate="30" videoWidth="640" videoHeight="480"/>
</athena>
</file>

<file path=customXml/item5.xml><?xml version="1.0" encoding="utf-8"?>
<athena xmlns="http://schemas.microsoft.com/edu/athena" version="0.1.3885.0">
  <media embedded="true" recordStart="0" recordEnd="76207" recordLength="76207" start="0" end="76207" audioFormat="{00001610-0000-0010-8000-00AA00389B71}" audioRate="44100" muted="false" volume="0.8" fadeIn="0" fadeOut="0" videoFormat="{34363248-0000-0010-8000-00AA00389B71}" videoRate="30" videoWidth="640" videoHeight="480"/>
</athena>
</file>

<file path=customXml/item6.xml><?xml version="1.0" encoding="utf-8"?>
<athena xmlns="http://schemas.microsoft.com/edu/athena" version="0.1.3885.0">
  <timings duration="76207"/>
</athena>
</file>

<file path=customXml/itemProps1.xml><?xml version="1.0" encoding="utf-8"?>
<ds:datastoreItem xmlns:ds="http://schemas.openxmlformats.org/officeDocument/2006/customXml" ds:itemID="{2FD6F9F3-973E-4DBB-A51D-0869B4ECDA8C}">
  <ds:schemaRefs>
    <ds:schemaRef ds:uri="http://schemas.microsoft.com/edu/athena"/>
  </ds:schemaRefs>
</ds:datastoreItem>
</file>

<file path=customXml/itemProps2.xml><?xml version="1.0" encoding="utf-8"?>
<ds:datastoreItem xmlns:ds="http://schemas.openxmlformats.org/officeDocument/2006/customXml" ds:itemID="{98472862-8383-4C41-B2B6-879F737A325C}">
  <ds:schemaRefs>
    <ds:schemaRef ds:uri="http://schemas.microsoft.com/edu/athena"/>
  </ds:schemaRefs>
</ds:datastoreItem>
</file>

<file path=customXml/itemProps3.xml><?xml version="1.0" encoding="utf-8"?>
<ds:datastoreItem xmlns:ds="http://schemas.openxmlformats.org/officeDocument/2006/customXml" ds:itemID="{C8498DF5-BD42-4B6A-8F18-5BDC5BCA5562}">
  <ds:schemaRefs>
    <ds:schemaRef ds:uri="http://schemas.microsoft.com/edu/athena"/>
  </ds:schemaRefs>
</ds:datastoreItem>
</file>

<file path=customXml/itemProps4.xml><?xml version="1.0" encoding="utf-8"?>
<ds:datastoreItem xmlns:ds="http://schemas.openxmlformats.org/officeDocument/2006/customXml" ds:itemID="{C5F20AE7-0781-4630-800E-6682E1E839B9}">
  <ds:schemaRefs>
    <ds:schemaRef ds:uri="http://schemas.microsoft.com/edu/athena"/>
  </ds:schemaRefs>
</ds:datastoreItem>
</file>

<file path=customXml/itemProps5.xml><?xml version="1.0" encoding="utf-8"?>
<ds:datastoreItem xmlns:ds="http://schemas.openxmlformats.org/officeDocument/2006/customXml" ds:itemID="{B931F228-7109-42B6-B5A7-DD73438FEA2B}">
  <ds:schemaRefs>
    <ds:schemaRef ds:uri="http://schemas.microsoft.com/edu/athena"/>
  </ds:schemaRefs>
</ds:datastoreItem>
</file>

<file path=customXml/itemProps6.xml><?xml version="1.0" encoding="utf-8"?>
<ds:datastoreItem xmlns:ds="http://schemas.openxmlformats.org/officeDocument/2006/customXml" ds:itemID="{5E250462-81D7-45D1-A21A-AEFC09590EFF}">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Retrospect</Template>
  <TotalTime>922</TotalTime>
  <Words>2843</Words>
  <Application>Microsoft Office PowerPoint</Application>
  <PresentationFormat>Widescreen</PresentationFormat>
  <Paragraphs>337</Paragraphs>
  <Slides>47</Slides>
  <Notes>47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Batang</vt:lpstr>
      <vt:lpstr>Arial</vt:lpstr>
      <vt:lpstr>Calibri</vt:lpstr>
      <vt:lpstr>Calibri Light</vt:lpstr>
      <vt:lpstr>Times New Roman</vt:lpstr>
      <vt:lpstr>Wingdings</vt:lpstr>
      <vt:lpstr>Retrospect</vt:lpstr>
      <vt:lpstr>Clarke County  Data Governance</vt:lpstr>
      <vt:lpstr>PowerPoint Presentation</vt:lpstr>
      <vt:lpstr>Clarke County Schools  Data Governance Policy</vt:lpstr>
      <vt:lpstr>Data Governance</vt:lpstr>
      <vt:lpstr>Data Privacy</vt:lpstr>
      <vt:lpstr>Data Privacy</vt:lpstr>
      <vt:lpstr>Data Security</vt:lpstr>
      <vt:lpstr>What You  Need to Know and Do…</vt:lpstr>
      <vt:lpstr>The Law!</vt:lpstr>
      <vt:lpstr>Federal Level</vt:lpstr>
      <vt:lpstr>More Laws…</vt:lpstr>
      <vt:lpstr>PowerPoint Presentation</vt:lpstr>
      <vt:lpstr>PowerPoint Presentation</vt:lpstr>
      <vt:lpstr>So…What to do or not do?</vt:lpstr>
      <vt:lpstr>So…What to do or not do?</vt:lpstr>
      <vt:lpstr>So…What to do or not do?</vt:lpstr>
      <vt:lpstr>So…What to do or not do?</vt:lpstr>
      <vt:lpstr>So…What to do or not do?</vt:lpstr>
      <vt:lpstr>So…What to do or not to do for  Privacy and Security?</vt:lpstr>
      <vt:lpstr>What are our responsibilities when purchasing online resources…</vt:lpstr>
      <vt:lpstr>What are your responsibilities…</vt:lpstr>
      <vt:lpstr>What are your responsibilities when accepting “terms” using the Click Through Method…</vt:lpstr>
      <vt:lpstr>What are your responsibilities…</vt:lpstr>
      <vt:lpstr>PowerPoint Presentation</vt:lpstr>
      <vt:lpstr>ALSDE Responsibilities to Review Contracts and Agreements</vt:lpstr>
      <vt:lpstr>Commonly Asked Questions and Scenarios</vt:lpstr>
      <vt:lpstr>Where can this information be reviewed and forms found?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MBS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WILLIAMSON, DONNA</dc:creator>
  <cp:lastModifiedBy>Jackie Newsom</cp:lastModifiedBy>
  <cp:revision>110</cp:revision>
  <dcterms:created xsi:type="dcterms:W3CDTF">2015-08-05T17:33:17Z</dcterms:created>
  <dcterms:modified xsi:type="dcterms:W3CDTF">2016-01-14T23:50:32Z</dcterms:modified>
</cp:coreProperties>
</file>