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1" r:id="rId14"/>
    <p:sldId id="273" r:id="rId15"/>
    <p:sldId id="275" r:id="rId16"/>
    <p:sldId id="26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17DF7B-2F64-4888-8765-E66654147571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24E32C-21C5-4560-A191-45377F61B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172200" cy="205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Literary Terms:</a:t>
            </a:r>
            <a:br>
              <a:rPr lang="en-US" sz="3600" dirty="0" smtClean="0"/>
            </a:br>
            <a:r>
              <a:rPr lang="en-US" sz="3600" i="1" dirty="0" smtClean="0"/>
              <a:t>Beowulf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286000" y="6857999"/>
            <a:ext cx="6172200" cy="45719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</p:txBody>
      </p:sp>
      <p:pic>
        <p:nvPicPr>
          <p:cNvPr id="4" name="Picture 3" descr="gren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318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Foreshadowing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Foreshadowing is the use of clues to hint at what is going to happen later in the plot.</a:t>
            </a:r>
          </a:p>
          <a:p>
            <a:r>
              <a:rPr lang="en-US" dirty="0" smtClean="0"/>
              <a:t>Arouses the reader’s curiosity and builds suspense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err="1" smtClean="0"/>
              <a:t>Hrothgar</a:t>
            </a:r>
            <a:r>
              <a:rPr lang="en-US" dirty="0" smtClean="0"/>
              <a:t> warns Beowulf of the dangers of a prideful life, and how such a life will ultimately lead to ruin. This warning actually foreshadows the events that will take place during Beowulf’s later years.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Allusion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allusion is a reference to a statement, person, place, event, or thing that is known from literature, history, religion, mythology, politics, sports, science, or popular culture.</a:t>
            </a:r>
          </a:p>
          <a:p>
            <a:endParaRPr lang="en-US" dirty="0" smtClean="0"/>
          </a:p>
          <a:p>
            <a:r>
              <a:rPr lang="en-US" dirty="0" smtClean="0"/>
              <a:t>Example from </a:t>
            </a:r>
            <a:r>
              <a:rPr lang="en-US" i="1" dirty="0" smtClean="0"/>
              <a:t>Beowulf:</a:t>
            </a:r>
          </a:p>
          <a:p>
            <a:pPr lvl="1"/>
            <a:r>
              <a:rPr lang="en-US" dirty="0" smtClean="0"/>
              <a:t>References to Biblical stories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Hyperbole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figure of speech that uses </a:t>
            </a:r>
            <a:r>
              <a:rPr lang="en-US" u="sng" dirty="0" smtClean="0"/>
              <a:t>exaggeration</a:t>
            </a:r>
            <a:r>
              <a:rPr lang="en-US" dirty="0" smtClean="0"/>
              <a:t> to express strong emotion, to make a point, or to evoke humor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My aunt uses so much makeup, Marilyn Manson freaked out when he saw her.</a:t>
            </a:r>
            <a:endParaRPr lang="en-US" dirty="0"/>
          </a:p>
        </p:txBody>
      </p:sp>
      <p:pic>
        <p:nvPicPr>
          <p:cNvPr id="4" name="Picture 3" descr="imagesCA5S9F9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3962400"/>
            <a:ext cx="3865776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Personification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figure of speech in which an animal, an object, a force of nature, or an idea is </a:t>
            </a:r>
            <a:r>
              <a:rPr lang="en-US" u="sng" dirty="0" smtClean="0"/>
              <a:t>given human characteristics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Computers hate me.</a:t>
            </a:r>
            <a:endParaRPr lang="en-US" dirty="0"/>
          </a:p>
        </p:txBody>
      </p:sp>
      <p:pic>
        <p:nvPicPr>
          <p:cNvPr id="4" name="Picture 3" descr="compu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23585"/>
            <a:ext cx="3124200" cy="363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Metaphor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figure of speech that is an </a:t>
            </a:r>
            <a:r>
              <a:rPr lang="en-US" u="sng" dirty="0" smtClean="0"/>
              <a:t>implied</a:t>
            </a:r>
            <a:r>
              <a:rPr lang="en-US" dirty="0" smtClean="0"/>
              <a:t> comparison between seemingly unlike things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Their love was sickening. She was a colony of </a:t>
            </a:r>
            <a:r>
              <a:rPr lang="en-US" dirty="0" err="1" smtClean="0"/>
              <a:t>E.coli</a:t>
            </a:r>
            <a:r>
              <a:rPr lang="en-US" dirty="0" smtClean="0"/>
              <a:t> growing on him, the room temperature Canadian beef. </a:t>
            </a:r>
            <a:endParaRPr lang="en-US" dirty="0"/>
          </a:p>
        </p:txBody>
      </p:sp>
      <p:pic>
        <p:nvPicPr>
          <p:cNvPr id="5" name="Picture 4" descr="mystery-meat.jpg"/>
          <p:cNvPicPr>
            <a:picLocks noChangeAspect="1"/>
          </p:cNvPicPr>
          <p:nvPr/>
        </p:nvPicPr>
        <p:blipFill>
          <a:blip r:embed="rId2" cstate="print"/>
          <a:srcRect l="5000" t="14444" r="5000" b="12222"/>
          <a:stretch>
            <a:fillRect/>
          </a:stretch>
        </p:blipFill>
        <p:spPr>
          <a:xfrm>
            <a:off x="2895600" y="3733800"/>
            <a:ext cx="48006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Simile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71" t="7818" r="14950" b="16498"/>
          <a:stretch>
            <a:fillRect/>
          </a:stretch>
        </p:blipFill>
        <p:spPr bwMode="auto">
          <a:xfrm>
            <a:off x="2475139" y="2362200"/>
            <a:ext cx="377326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524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figure of speech that makes comparisons using the words “like,” “as,” or “than.”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Beowulf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Beowulf</a:t>
            </a:r>
            <a:r>
              <a:rPr lang="en-US" dirty="0" smtClean="0"/>
              <a:t> is the oldest surviving epic poem in the English language.</a:t>
            </a:r>
          </a:p>
          <a:p>
            <a:r>
              <a:rPr lang="en-US" dirty="0" smtClean="0"/>
              <a:t> It was written in Old English, the language of the Saxons. </a:t>
            </a:r>
          </a:p>
          <a:p>
            <a:r>
              <a:rPr lang="en-US" dirty="0" smtClean="0"/>
              <a:t>Originally untitled, in the 19th century the poem began to be called by the name of its Scandinavian hero, whose adventures are its primary focus. </a:t>
            </a:r>
          </a:p>
          <a:p>
            <a:r>
              <a:rPr lang="en-US" dirty="0" smtClean="0"/>
              <a:t>Historical elements run through the poem, yet both the hero and the story are fiction.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Archetypal or Epic Hero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Unusual circumstances of birth; sometimes in danger or born into royalty</a:t>
            </a:r>
          </a:p>
          <a:p>
            <a:r>
              <a:rPr lang="en-US" dirty="0" smtClean="0"/>
              <a:t>Leaves family or land and lives with others</a:t>
            </a:r>
          </a:p>
          <a:p>
            <a:r>
              <a:rPr lang="en-US" dirty="0" smtClean="0"/>
              <a:t>An event leads to an adventure or a quest</a:t>
            </a:r>
          </a:p>
          <a:p>
            <a:r>
              <a:rPr lang="en-US" dirty="0" smtClean="0"/>
              <a:t>The hero has a special weapon only he can wield</a:t>
            </a:r>
          </a:p>
          <a:p>
            <a:r>
              <a:rPr lang="en-US" dirty="0" smtClean="0"/>
              <a:t>The hero always has supernatural help</a:t>
            </a:r>
          </a:p>
          <a:p>
            <a:r>
              <a:rPr lang="en-US" dirty="0" smtClean="0"/>
              <a:t>The hero must prove himself many times while on adventure</a:t>
            </a:r>
          </a:p>
          <a:p>
            <a:r>
              <a:rPr lang="en-US" dirty="0" smtClean="0"/>
              <a:t>The Journey and the </a:t>
            </a:r>
            <a:r>
              <a:rPr lang="en-US" dirty="0" err="1" smtClean="0"/>
              <a:t>Unhealable</a:t>
            </a:r>
            <a:r>
              <a:rPr lang="en-US" dirty="0" smtClean="0"/>
              <a:t> Wound</a:t>
            </a:r>
          </a:p>
          <a:p>
            <a:r>
              <a:rPr lang="en-US" dirty="0" smtClean="0"/>
              <a:t>Hero experiences atonement with the father</a:t>
            </a:r>
          </a:p>
          <a:p>
            <a:r>
              <a:rPr lang="en-US" dirty="0" smtClean="0"/>
              <a:t>When the hero dies, he is rewarded spiritually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Alliteration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Alliteration is the repetition of consonant sounds in words (usually at the beginning of the word)  that are close together.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u="sng" dirty="0" smtClean="0"/>
              <a:t>P</a:t>
            </a:r>
            <a:r>
              <a:rPr lang="en-US" dirty="0" smtClean="0"/>
              <a:t>eter </a:t>
            </a:r>
            <a:r>
              <a:rPr lang="en-US" u="sng" dirty="0" smtClean="0"/>
              <a:t>P</a:t>
            </a:r>
            <a:r>
              <a:rPr lang="en-US" dirty="0" smtClean="0"/>
              <a:t>i</a:t>
            </a:r>
            <a:r>
              <a:rPr lang="en-US" u="sng" dirty="0" smtClean="0"/>
              <a:t>p</a:t>
            </a:r>
            <a:r>
              <a:rPr lang="en-US" dirty="0" smtClean="0"/>
              <a:t>er </a:t>
            </a:r>
            <a:r>
              <a:rPr lang="en-US" u="sng" dirty="0" smtClean="0"/>
              <a:t>p</a:t>
            </a:r>
            <a:r>
              <a:rPr lang="en-US" dirty="0" smtClean="0"/>
              <a:t>icked a </a:t>
            </a:r>
            <a:r>
              <a:rPr lang="en-US" u="sng" dirty="0" smtClean="0"/>
              <a:t>p</a:t>
            </a:r>
            <a:r>
              <a:rPr lang="en-US" dirty="0" smtClean="0"/>
              <a:t>eck of </a:t>
            </a:r>
            <a:r>
              <a:rPr lang="en-US" u="sng" dirty="0" smtClean="0"/>
              <a:t>p</a:t>
            </a:r>
            <a:r>
              <a:rPr lang="en-US" dirty="0" smtClean="0"/>
              <a:t>ickled </a:t>
            </a:r>
            <a:r>
              <a:rPr lang="en-US" u="sng" dirty="0" smtClean="0"/>
              <a:t>p</a:t>
            </a:r>
            <a:r>
              <a:rPr lang="en-US" dirty="0" smtClean="0"/>
              <a:t>e</a:t>
            </a:r>
            <a:r>
              <a:rPr lang="en-US" u="sng" dirty="0" smtClean="0"/>
              <a:t>pp</a:t>
            </a:r>
            <a:r>
              <a:rPr lang="en-US" dirty="0" smtClean="0"/>
              <a:t>ers.</a:t>
            </a:r>
          </a:p>
          <a:p>
            <a:endParaRPr lang="en-US" dirty="0" smtClean="0"/>
          </a:p>
          <a:p>
            <a:r>
              <a:rPr lang="en-US" dirty="0" smtClean="0"/>
              <a:t>Example from </a:t>
            </a:r>
            <a:r>
              <a:rPr lang="en-US" i="1" dirty="0" smtClean="0"/>
              <a:t>Beowulf:</a:t>
            </a:r>
            <a:endParaRPr lang="en-US" dirty="0" smtClean="0"/>
          </a:p>
          <a:p>
            <a:pPr lvl="1"/>
            <a:r>
              <a:rPr lang="en-US" i="1" dirty="0" smtClean="0"/>
              <a:t>“…</a:t>
            </a:r>
            <a:r>
              <a:rPr lang="en-US" dirty="0" err="1" smtClean="0"/>
              <a:t>Grendel</a:t>
            </a:r>
            <a:r>
              <a:rPr lang="en-US" dirty="0" smtClean="0"/>
              <a:t> </a:t>
            </a:r>
            <a:r>
              <a:rPr lang="en-US" u="sng" dirty="0" smtClean="0"/>
              <a:t>w</a:t>
            </a:r>
            <a:r>
              <a:rPr lang="en-US" dirty="0" smtClean="0"/>
              <a:t>ent up to </a:t>
            </a:r>
            <a:r>
              <a:rPr lang="en-US" dirty="0" err="1" smtClean="0"/>
              <a:t>Herot</a:t>
            </a:r>
            <a:r>
              <a:rPr lang="en-US" dirty="0" smtClean="0"/>
              <a:t>, </a:t>
            </a:r>
            <a:r>
              <a:rPr lang="en-US" u="sng" dirty="0" smtClean="0"/>
              <a:t>w</a:t>
            </a:r>
            <a:r>
              <a:rPr lang="en-US" dirty="0" smtClean="0"/>
              <a:t>ondering </a:t>
            </a:r>
            <a:r>
              <a:rPr lang="en-US" u="sng" dirty="0" smtClean="0"/>
              <a:t>w</a:t>
            </a:r>
            <a:r>
              <a:rPr lang="en-US" dirty="0" smtClean="0"/>
              <a:t>hat the </a:t>
            </a:r>
            <a:r>
              <a:rPr lang="en-US" u="sng" dirty="0" smtClean="0"/>
              <a:t>w</a:t>
            </a:r>
            <a:r>
              <a:rPr lang="en-US" dirty="0" smtClean="0"/>
              <a:t>arriors </a:t>
            </a:r>
            <a:r>
              <a:rPr lang="en-US" u="sng" dirty="0" smtClean="0"/>
              <a:t>w</a:t>
            </a:r>
            <a:r>
              <a:rPr lang="en-US" dirty="0" smtClean="0"/>
              <a:t>ould do in the hall once their drinking </a:t>
            </a:r>
            <a:r>
              <a:rPr lang="en-US" u="sng" dirty="0" smtClean="0"/>
              <a:t>w</a:t>
            </a:r>
            <a:r>
              <a:rPr lang="en-US" dirty="0" smtClean="0"/>
              <a:t>as done.”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Elegy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990600"/>
          </a:xfrm>
        </p:spPr>
        <p:txBody>
          <a:bodyPr/>
          <a:lstStyle/>
          <a:p>
            <a:r>
              <a:rPr lang="en-US" dirty="0" smtClean="0"/>
              <a:t>An elegy is a poem that mourns the death of a person or laments something lost.</a:t>
            </a:r>
            <a:endParaRPr lang="en-US" dirty="0"/>
          </a:p>
        </p:txBody>
      </p:sp>
      <p:pic>
        <p:nvPicPr>
          <p:cNvPr id="4" name="Picture 3" descr="beowu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667000"/>
            <a:ext cx="4953000" cy="396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Epic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An epic is a long narrative poem that relates the great deeds of a larger-than-life hero who embodies the values of a particular society.</a:t>
            </a:r>
          </a:p>
          <a:p>
            <a:r>
              <a:rPr lang="en-US" dirty="0" smtClean="0"/>
              <a:t>Most epics share standard characteristics and formulas known as </a:t>
            </a:r>
            <a:r>
              <a:rPr lang="en-US" b="1" dirty="0" smtClean="0"/>
              <a:t>epic conventions</a:t>
            </a:r>
            <a:r>
              <a:rPr lang="en-US" dirty="0" smtClean="0"/>
              <a:t>, which the oral poets drew upon to help them recall the stories they were recounting.</a:t>
            </a:r>
          </a:p>
          <a:p>
            <a:r>
              <a:rPr lang="en-US" dirty="0" smtClean="0"/>
              <a:t>Epic Conventions </a:t>
            </a:r>
          </a:p>
          <a:p>
            <a:pPr lvl="1"/>
            <a:r>
              <a:rPr lang="en-US" dirty="0" smtClean="0"/>
              <a:t>An invocation, or formal plea for aid, to a deity</a:t>
            </a:r>
          </a:p>
          <a:p>
            <a:pPr lvl="1"/>
            <a:r>
              <a:rPr lang="en-US" dirty="0" smtClean="0"/>
              <a:t>Action that begins in the middle of the story, then flashes back to events before the narrative’s current time</a:t>
            </a:r>
          </a:p>
          <a:p>
            <a:pPr lvl="1"/>
            <a:r>
              <a:rPr lang="en-US" dirty="0" smtClean="0"/>
              <a:t>Predictable metrical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Epithet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epithet is an adjective or other descriptive phrase that is regularly used to characterize a person, place, or thing.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Richard the Lion-Hearted</a:t>
            </a:r>
          </a:p>
          <a:p>
            <a:pPr lvl="1"/>
            <a:r>
              <a:rPr lang="en-US" dirty="0" smtClean="0"/>
              <a:t>King Alfred the Great</a:t>
            </a:r>
          </a:p>
          <a:p>
            <a:pPr lvl="1"/>
            <a:r>
              <a:rPr lang="en-US" dirty="0" smtClean="0"/>
              <a:t>America the Beautiful</a:t>
            </a:r>
          </a:p>
          <a:p>
            <a:pPr lvl="1"/>
            <a:r>
              <a:rPr lang="en-US" dirty="0" smtClean="0"/>
              <a:t>The Lord of all Life</a:t>
            </a:r>
          </a:p>
          <a:p>
            <a:pPr lvl="1"/>
            <a:r>
              <a:rPr lang="en-US" dirty="0" smtClean="0"/>
              <a:t>The Ruler of Glory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Kenning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kenning is a metaphorical phrase or compound word used to name a person, place, thing, or event indirectly.</a:t>
            </a:r>
          </a:p>
          <a:p>
            <a:endParaRPr lang="en-US" dirty="0" smtClean="0"/>
          </a:p>
          <a:p>
            <a:r>
              <a:rPr lang="en-US" dirty="0" smtClean="0"/>
              <a:t>Examples from </a:t>
            </a:r>
            <a:r>
              <a:rPr lang="en-US" i="1" dirty="0" smtClean="0"/>
              <a:t>Beowulf:</a:t>
            </a:r>
          </a:p>
          <a:p>
            <a:pPr lvl="1"/>
            <a:r>
              <a:rPr lang="en-US" dirty="0" smtClean="0"/>
              <a:t>“whale-road” = the sea</a:t>
            </a:r>
          </a:p>
          <a:p>
            <a:pPr lvl="1"/>
            <a:r>
              <a:rPr lang="en-US" dirty="0" smtClean="0"/>
              <a:t>“shepherd of evil” = </a:t>
            </a:r>
            <a:r>
              <a:rPr lang="en-US" dirty="0" err="1" smtClean="0"/>
              <a:t>Grendel</a:t>
            </a:r>
            <a:endParaRPr lang="en-US" dirty="0"/>
          </a:p>
        </p:txBody>
      </p:sp>
      <p:pic>
        <p:nvPicPr>
          <p:cNvPr id="4" name="Picture 3" descr="whale.bmp"/>
          <p:cNvPicPr>
            <a:picLocks noChangeAspect="1"/>
          </p:cNvPicPr>
          <p:nvPr/>
        </p:nvPicPr>
        <p:blipFill>
          <a:blip r:embed="rId2" cstate="print"/>
          <a:srcRect t="12757"/>
          <a:stretch>
            <a:fillRect/>
          </a:stretch>
        </p:blipFill>
        <p:spPr>
          <a:xfrm>
            <a:off x="6019800" y="2747209"/>
            <a:ext cx="3124201" cy="4110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Caesura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caesura is a pause or break within a line of poetry, usually indicated by the natural rhythm of the language.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“Out from the marsh, from the foot of misty</a:t>
            </a:r>
          </a:p>
          <a:p>
            <a:pPr lvl="1"/>
            <a:r>
              <a:rPr lang="en-US" dirty="0" smtClean="0"/>
              <a:t>Hills and bogs, bearing God’s hatred,</a:t>
            </a:r>
          </a:p>
          <a:p>
            <a:pPr lvl="1"/>
            <a:r>
              <a:rPr lang="en-US" dirty="0" err="1" smtClean="0"/>
              <a:t>Grendel</a:t>
            </a:r>
            <a:r>
              <a:rPr lang="en-US" dirty="0" smtClean="0"/>
              <a:t> came, hoping to kill…”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Scop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scop</a:t>
            </a:r>
            <a:r>
              <a:rPr lang="en-US" dirty="0" smtClean="0"/>
              <a:t> is an Anglo-Saxon minstrel or poet.  </a:t>
            </a:r>
          </a:p>
          <a:p>
            <a:r>
              <a:rPr lang="en-US" dirty="0" err="1" smtClean="0"/>
              <a:t>Scops</a:t>
            </a:r>
            <a:r>
              <a:rPr lang="en-US" dirty="0" smtClean="0"/>
              <a:t> are the Anglo-Saxon equivalents to the ancient Celtic bards.</a:t>
            </a:r>
            <a:endParaRPr lang="en-US" dirty="0"/>
          </a:p>
        </p:txBody>
      </p:sp>
      <p:pic>
        <p:nvPicPr>
          <p:cNvPr id="4" name="Picture 3" descr="sco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595562"/>
            <a:ext cx="3352715" cy="39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Vernacular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way of speaking that is characteristic of a particular region or group of people</a:t>
            </a:r>
          </a:p>
          <a:p>
            <a:r>
              <a:rPr lang="en-US" dirty="0" smtClean="0"/>
              <a:t>Also known as dialect</a:t>
            </a:r>
          </a:p>
          <a:p>
            <a:r>
              <a:rPr lang="en-US" i="1" dirty="0" smtClean="0"/>
              <a:t>Beowulf </a:t>
            </a:r>
            <a:r>
              <a:rPr lang="en-US" dirty="0" smtClean="0"/>
              <a:t>is the oldest piece of vernacular English literature.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1570</TotalTime>
  <Words>758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Literary Terms: Beowulf</vt:lpstr>
      <vt:lpstr>Alliteration</vt:lpstr>
      <vt:lpstr>Elegy</vt:lpstr>
      <vt:lpstr>Epic</vt:lpstr>
      <vt:lpstr>Epithet</vt:lpstr>
      <vt:lpstr>Kenning</vt:lpstr>
      <vt:lpstr>Caesura</vt:lpstr>
      <vt:lpstr>Scop</vt:lpstr>
      <vt:lpstr>Vernacular</vt:lpstr>
      <vt:lpstr>Foreshadowing</vt:lpstr>
      <vt:lpstr>Allusion</vt:lpstr>
      <vt:lpstr>Hyperbole</vt:lpstr>
      <vt:lpstr>Personification</vt:lpstr>
      <vt:lpstr>Metaphor</vt:lpstr>
      <vt:lpstr>Simile</vt:lpstr>
      <vt:lpstr>Beowulf</vt:lpstr>
      <vt:lpstr>The Archetypal or Epic Hero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Terms: Beowulf</dc:title>
  <dc:creator>Jessica Leigh Bailey</dc:creator>
  <cp:lastModifiedBy>Owner</cp:lastModifiedBy>
  <cp:revision>14</cp:revision>
  <dcterms:created xsi:type="dcterms:W3CDTF">2012-08-22T18:47:00Z</dcterms:created>
  <dcterms:modified xsi:type="dcterms:W3CDTF">2016-01-08T16:40:14Z</dcterms:modified>
</cp:coreProperties>
</file>